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6D9A-019A-4958-B41A-3CD9D2E68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4E59F-F49B-4DF2-AEFC-F29958D60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72814-B2B0-4B23-A012-0A7F2F067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4B7CE-07A6-404E-BA2D-952784D2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538D7-C806-4E8B-89D0-FFD5D4472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0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50AC-D3F6-411C-A0BE-BDBF4D252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245EA-3709-4763-9297-2025D91F6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A98B0-A0F4-4350-B599-01501352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5E8FC-83FF-42A0-9DA6-9A5696FE5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80FF0-46D5-42BD-B9A8-AC7A7C120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1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60937B-CEAC-441C-8161-D2622678F5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444A8-9668-400A-A9A2-BA37F75F2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A994E-2E4A-481F-88A5-F14B00CF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590CD-BFFF-4899-8A24-3736B93C1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94A2E-991B-42A7-856E-174D0CFF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09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6E1EC-A2FA-4B58-A4C6-B31C2A19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F893A-4572-4D1E-8E96-A5D4A89F8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6FE4E-9841-4A33-A90F-7E8D040E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D98C1-0B91-44D3-88CC-EA76ED73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88B02-E81B-48FC-99F7-C063B077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77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465D-8072-4E2D-9C9E-54C3F29F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A5969-4AF9-4368-9D91-B21DC4BEA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A3BBC-E659-4F75-B023-128C8CFC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9F69F-5701-4645-9905-764AB8F8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6F7D7-2C18-4FC1-BD69-604CB2C3A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88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0C4A1-EF75-4BD6-96D9-97BC3241A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803A8-CA59-461D-B10A-241C89B06B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7D83-F15D-4ECD-92C1-CEFA43129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1392E-728F-466B-A6F3-49704446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C0D04-4EEF-4219-8F55-BD9E4DB1F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ECF59-1612-4D15-B47B-DD93CCA5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0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629D3-06E6-405A-9299-296D85B6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79247-FB65-4FA1-A360-A0AA1D5B6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CE1722-EFEE-4302-AFAA-7D7E25CEF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5240E8-76B1-4D79-9FB9-4618DBC60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A8A8E2-ADAC-4F82-A235-048051179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E24596-AE50-45BC-965C-04F4E04B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D07BA-9335-48D8-B417-C2DCD060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E64C0-02DB-401F-9A0F-F2393C6E7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4C61E-8663-4E35-BBDB-6A05673E6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FA97E2-9CD3-4AB2-9804-BF0CB462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FA9CB-B948-440A-A62D-B78E067F8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ACFD4-5C2F-474B-AB83-8192C0CA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64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CFD6-5279-427B-80AD-7E2E36D7D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725542-DD77-4538-8A7C-B98293EA0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A4E0A3-71AE-41BC-BCD6-AB2A5C57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256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8E428-9CEF-4B66-ACFF-5931F793E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C69B-7139-467C-B602-BA057D065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73BF8-2314-42A3-BCA2-ED9A6DFFE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492BB-480F-474D-BC3D-17C5A148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199C2-4E45-46CC-939A-9662BE70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0296E-FB4D-48C4-AE8B-28A3BD7B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73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F44F-1D53-4297-B7A9-B9B99CA4D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46F237-B2CA-4A16-BAD0-FE426406D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089E1-B7CD-4019-B3A6-AB476F14B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CD097-3850-40A9-8B56-16A683426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D2472-5122-43F7-9820-F0AD4FA5D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69F26-EA8F-4751-826E-E2951C32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48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AD885F-939F-4DEA-8B97-313F8E48E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D5BB0-0DFA-4F2B-BFB8-ECD9C02EF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EBA34-7180-47A2-83BF-FDC0A41F2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BCBDF-3761-4848-8523-DE0601F3283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CE1FB-7DFA-4E4C-A046-E62210F6E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40BF6-31E3-4F1D-8EB6-352CFCB52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D569-F2C3-4E61-AA8C-EF8935E2A4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56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nc-sa/2.0/uk/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penclipart.org/detail/24827/-by--24827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D38190F9-2E8E-4A8F-9C99-1A512A6ACF0E}"/>
              </a:ext>
            </a:extLst>
          </p:cNvPr>
          <p:cNvGrpSpPr/>
          <p:nvPr/>
        </p:nvGrpSpPr>
        <p:grpSpPr>
          <a:xfrm>
            <a:off x="358717" y="3427997"/>
            <a:ext cx="2632855" cy="2034132"/>
            <a:chOff x="7434359" y="3291344"/>
            <a:chExt cx="2632855" cy="2248910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6D9A65F-5034-409C-A2E8-512B12051BF9}"/>
                </a:ext>
              </a:extLst>
            </p:cNvPr>
            <p:cNvGrpSpPr/>
            <p:nvPr/>
          </p:nvGrpSpPr>
          <p:grpSpPr>
            <a:xfrm>
              <a:off x="7434359" y="3291344"/>
              <a:ext cx="2632855" cy="1733550"/>
              <a:chOff x="7400069" y="2948444"/>
              <a:chExt cx="2632855" cy="1733550"/>
            </a:xfrm>
          </p:grpSpPr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id="{078D5FB1-7748-4046-BAB7-125EE5CCA0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400069" y="2948444"/>
                <a:ext cx="1019175" cy="1733550"/>
              </a:xfrm>
              <a:prstGeom prst="rect">
                <a:avLst/>
              </a:prstGeom>
            </p:spPr>
          </p:pic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id="{6DADACC2-9457-49B8-AA1B-BB86C033D7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75556" y="4147696"/>
                <a:ext cx="1557368" cy="188333"/>
              </a:xfrm>
              <a:prstGeom prst="rect">
                <a:avLst/>
              </a:prstGeom>
            </p:spPr>
          </p:pic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5A5E7251-6095-46FC-9EB2-34388E448512}"/>
                  </a:ext>
                </a:extLst>
              </p:cNvPr>
              <p:cNvSpPr/>
              <p:nvPr/>
            </p:nvSpPr>
            <p:spPr>
              <a:xfrm>
                <a:off x="8412480" y="4312920"/>
                <a:ext cx="83820" cy="175260"/>
              </a:xfrm>
              <a:custGeom>
                <a:avLst/>
                <a:gdLst>
                  <a:gd name="connsiteX0" fmla="*/ 83820 w 83820"/>
                  <a:gd name="connsiteY0" fmla="*/ 0 h 175260"/>
                  <a:gd name="connsiteX1" fmla="*/ 30480 w 83820"/>
                  <a:gd name="connsiteY1" fmla="*/ 80010 h 175260"/>
                  <a:gd name="connsiteX2" fmla="*/ 45720 w 83820"/>
                  <a:gd name="connsiteY2" fmla="*/ 144780 h 175260"/>
                  <a:gd name="connsiteX3" fmla="*/ 0 w 83820"/>
                  <a:gd name="connsiteY3" fmla="*/ 175260 h 175260"/>
                  <a:gd name="connsiteX4" fmla="*/ 0 w 83820"/>
                  <a:gd name="connsiteY4" fmla="*/ 175260 h 175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820" h="175260">
                    <a:moveTo>
                      <a:pt x="83820" y="0"/>
                    </a:moveTo>
                    <a:cubicBezTo>
                      <a:pt x="60325" y="27940"/>
                      <a:pt x="36830" y="55880"/>
                      <a:pt x="30480" y="80010"/>
                    </a:cubicBezTo>
                    <a:cubicBezTo>
                      <a:pt x="24130" y="104140"/>
                      <a:pt x="50800" y="128905"/>
                      <a:pt x="45720" y="144780"/>
                    </a:cubicBezTo>
                    <a:cubicBezTo>
                      <a:pt x="40640" y="160655"/>
                      <a:pt x="0" y="175260"/>
                      <a:pt x="0" y="175260"/>
                    </a:cubicBezTo>
                    <a:lnTo>
                      <a:pt x="0" y="175260"/>
                    </a:lnTo>
                  </a:path>
                </a:pathLst>
              </a:custGeom>
              <a:noFill/>
              <a:ln w="158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FED36D19-5556-4AE1-AD5A-EBA8570E3B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46770" y="5265910"/>
              <a:ext cx="816664" cy="274344"/>
            </a:xfrm>
            <a:prstGeom prst="rect">
              <a:avLst/>
            </a:prstGeom>
          </p:spPr>
        </p:pic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3B2D19A-5C9B-4C3B-9A49-0188CD996F48}"/>
                </a:ext>
              </a:extLst>
            </p:cNvPr>
            <p:cNvSpPr/>
            <p:nvPr/>
          </p:nvSpPr>
          <p:spPr>
            <a:xfrm>
              <a:off x="8419747" y="4930140"/>
              <a:ext cx="194790" cy="381000"/>
            </a:xfrm>
            <a:custGeom>
              <a:avLst/>
              <a:gdLst>
                <a:gd name="connsiteX0" fmla="*/ 34643 w 194790"/>
                <a:gd name="connsiteY0" fmla="*/ 381000 h 381000"/>
                <a:gd name="connsiteX1" fmla="*/ 353 w 194790"/>
                <a:gd name="connsiteY1" fmla="*/ 297180 h 381000"/>
                <a:gd name="connsiteX2" fmla="*/ 53693 w 194790"/>
                <a:gd name="connsiteY2" fmla="*/ 205740 h 381000"/>
                <a:gd name="connsiteX3" fmla="*/ 194663 w 194790"/>
                <a:gd name="connsiteY3" fmla="*/ 91440 h 381000"/>
                <a:gd name="connsiteX4" fmla="*/ 27023 w 194790"/>
                <a:gd name="connsiteY4" fmla="*/ 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790" h="381000">
                  <a:moveTo>
                    <a:pt x="34643" y="381000"/>
                  </a:moveTo>
                  <a:cubicBezTo>
                    <a:pt x="15910" y="353695"/>
                    <a:pt x="-2822" y="326390"/>
                    <a:pt x="353" y="297180"/>
                  </a:cubicBezTo>
                  <a:cubicBezTo>
                    <a:pt x="3528" y="267970"/>
                    <a:pt x="21308" y="240030"/>
                    <a:pt x="53693" y="205740"/>
                  </a:cubicBezTo>
                  <a:cubicBezTo>
                    <a:pt x="86078" y="171450"/>
                    <a:pt x="199108" y="125730"/>
                    <a:pt x="194663" y="91440"/>
                  </a:cubicBezTo>
                  <a:cubicBezTo>
                    <a:pt x="190218" y="57150"/>
                    <a:pt x="108620" y="28575"/>
                    <a:pt x="27023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D3B29D5A-FA97-4BE8-A779-C216E5067C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6288" y="1824997"/>
            <a:ext cx="1056498" cy="1056498"/>
          </a:xfrm>
          <a:prstGeom prst="rect">
            <a:avLst/>
          </a:prstGeom>
        </p:spPr>
      </p:pic>
      <p:grpSp>
        <p:nvGrpSpPr>
          <p:cNvPr id="91" name="Group 90">
            <a:extLst>
              <a:ext uri="{FF2B5EF4-FFF2-40B4-BE49-F238E27FC236}">
                <a16:creationId xmlns:a16="http://schemas.microsoft.com/office/drawing/2014/main" id="{1C2F062E-2FC2-4A19-A08A-C2105B8C8CC4}"/>
              </a:ext>
            </a:extLst>
          </p:cNvPr>
          <p:cNvGrpSpPr/>
          <p:nvPr/>
        </p:nvGrpSpPr>
        <p:grpSpPr>
          <a:xfrm>
            <a:off x="1162358" y="1612437"/>
            <a:ext cx="1867822" cy="1755292"/>
            <a:chOff x="1141453" y="1446226"/>
            <a:chExt cx="1867822" cy="175529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7426C9E-1623-404D-9EBF-7A7BB446A292}"/>
                </a:ext>
              </a:extLst>
            </p:cNvPr>
            <p:cNvSpPr/>
            <p:nvPr/>
          </p:nvSpPr>
          <p:spPr>
            <a:xfrm rot="5400000">
              <a:off x="1197717" y="1448028"/>
              <a:ext cx="1755292" cy="175168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39735DA-012E-4BED-9CCA-6F051613494E}"/>
                </a:ext>
              </a:extLst>
            </p:cNvPr>
            <p:cNvCxnSpPr/>
            <p:nvPr/>
          </p:nvCxnSpPr>
          <p:spPr>
            <a:xfrm rot="5400000">
              <a:off x="2075363" y="1126667"/>
              <a:ext cx="0" cy="186782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C95B767-B215-445E-8D6C-2FE036F18BAF}"/>
                </a:ext>
              </a:extLst>
            </p:cNvPr>
            <p:cNvCxnSpPr/>
            <p:nvPr/>
          </p:nvCxnSpPr>
          <p:spPr>
            <a:xfrm rot="5400000">
              <a:off x="2075365" y="1389961"/>
              <a:ext cx="0" cy="186782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1127517-AF7D-4E7F-9F04-8C1B21C78885}"/>
                </a:ext>
              </a:extLst>
            </p:cNvPr>
            <p:cNvCxnSpPr/>
            <p:nvPr/>
          </p:nvCxnSpPr>
          <p:spPr>
            <a:xfrm rot="5400000">
              <a:off x="2075364" y="1646753"/>
              <a:ext cx="0" cy="186782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BFE8E8E-E4B8-4424-9A3B-CC675AA12FFC}"/>
              </a:ext>
            </a:extLst>
          </p:cNvPr>
          <p:cNvSpPr txBox="1"/>
          <p:nvPr/>
        </p:nvSpPr>
        <p:spPr>
          <a:xfrm>
            <a:off x="286288" y="548081"/>
            <a:ext cx="2464857" cy="974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Cut 2 strips of filter paper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8AF0ED-35E4-455E-B9D4-E419B80CF969}"/>
              </a:ext>
            </a:extLst>
          </p:cNvPr>
          <p:cNvSpPr txBox="1"/>
          <p:nvPr/>
        </p:nvSpPr>
        <p:spPr>
          <a:xfrm>
            <a:off x="3401316" y="560692"/>
            <a:ext cx="2475865" cy="10507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Place in a cross inside a petri dish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FB0F2E-C579-4B74-8B85-4429826708D9}"/>
              </a:ext>
            </a:extLst>
          </p:cNvPr>
          <p:cNvSpPr txBox="1"/>
          <p:nvPr/>
        </p:nvSpPr>
        <p:spPr>
          <a:xfrm>
            <a:off x="6445223" y="536091"/>
            <a:ext cx="2709316" cy="1276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Place one of your pieces of metal on each ‘arm’ of the cross.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</a:p>
          <a:p>
            <a:pPr algn="r"/>
            <a:endParaRPr lang="en-GB" sz="2400" dirty="0"/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99775F84-4DBF-4F0E-80D4-4727840B0729}"/>
              </a:ext>
            </a:extLst>
          </p:cNvPr>
          <p:cNvGrpSpPr/>
          <p:nvPr/>
        </p:nvGrpSpPr>
        <p:grpSpPr>
          <a:xfrm>
            <a:off x="9298571" y="347357"/>
            <a:ext cx="2784230" cy="2262164"/>
            <a:chOff x="3873209" y="1640454"/>
            <a:chExt cx="2784230" cy="2262164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0C200A7-AEA6-4125-A4D3-9FC0AB8EDE5A}"/>
                </a:ext>
              </a:extLst>
            </p:cNvPr>
            <p:cNvSpPr/>
            <p:nvPr/>
          </p:nvSpPr>
          <p:spPr>
            <a:xfrm>
              <a:off x="4593058" y="1882582"/>
              <a:ext cx="2064381" cy="202003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A14E22-E288-4591-83C3-EF0F4F278DAB}"/>
                </a:ext>
              </a:extLst>
            </p:cNvPr>
            <p:cNvSpPr/>
            <p:nvPr/>
          </p:nvSpPr>
          <p:spPr>
            <a:xfrm>
              <a:off x="5506531" y="1974868"/>
              <a:ext cx="237434" cy="183546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AEC7C8-6B2F-47E8-830B-85F868BB1C37}"/>
                </a:ext>
              </a:extLst>
            </p:cNvPr>
            <p:cNvSpPr/>
            <p:nvPr/>
          </p:nvSpPr>
          <p:spPr>
            <a:xfrm rot="5400000">
              <a:off x="5509232" y="1953498"/>
              <a:ext cx="232031" cy="187820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CE74A97-8657-458C-99E8-84783934A36F}"/>
                </a:ext>
              </a:extLst>
            </p:cNvPr>
            <p:cNvSpPr txBox="1"/>
            <p:nvPr/>
          </p:nvSpPr>
          <p:spPr>
            <a:xfrm>
              <a:off x="3873209" y="1640454"/>
              <a:ext cx="338807" cy="27095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Mg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F12FBC2-2E9B-4F56-82F8-2BBF74D31B82}"/>
                </a:ext>
              </a:extLst>
            </p:cNvPr>
            <p:cNvSpPr txBox="1"/>
            <p:nvPr/>
          </p:nvSpPr>
          <p:spPr>
            <a:xfrm>
              <a:off x="3879573" y="2024210"/>
              <a:ext cx="338807" cy="27095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Fe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086F4C7-4385-4306-978F-13302653E74F}"/>
                </a:ext>
              </a:extLst>
            </p:cNvPr>
            <p:cNvSpPr txBox="1"/>
            <p:nvPr/>
          </p:nvSpPr>
          <p:spPr>
            <a:xfrm>
              <a:off x="3879573" y="2680561"/>
              <a:ext cx="338807" cy="27095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Zn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5A4F4AB-2B34-445D-BF23-2646F08EC7E7}"/>
                </a:ext>
              </a:extLst>
            </p:cNvPr>
            <p:cNvSpPr txBox="1"/>
            <p:nvPr/>
          </p:nvSpPr>
          <p:spPr>
            <a:xfrm>
              <a:off x="3879573" y="3552240"/>
              <a:ext cx="338807" cy="27095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Cu</a:t>
              </a:r>
            </a:p>
          </p:txBody>
        </p:sp>
        <p:sp>
          <p:nvSpPr>
            <p:cNvPr id="32" name="Bent Arrow 21">
              <a:extLst>
                <a:ext uri="{FF2B5EF4-FFF2-40B4-BE49-F238E27FC236}">
                  <a16:creationId xmlns:a16="http://schemas.microsoft.com/office/drawing/2014/main" id="{C9C202FD-8D7B-4CCA-AEE3-E8F087719E10}"/>
                </a:ext>
              </a:extLst>
            </p:cNvPr>
            <p:cNvSpPr/>
            <p:nvPr/>
          </p:nvSpPr>
          <p:spPr>
            <a:xfrm rot="5400000">
              <a:off x="4906523" y="1216397"/>
              <a:ext cx="1144336" cy="2171314"/>
            </a:xfrm>
            <a:prstGeom prst="bentArrow">
              <a:avLst>
                <a:gd name="adj1" fmla="val 12778"/>
                <a:gd name="adj2" fmla="val 1163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3" name="Right Arrow 31">
              <a:extLst>
                <a:ext uri="{FF2B5EF4-FFF2-40B4-BE49-F238E27FC236}">
                  <a16:creationId xmlns:a16="http://schemas.microsoft.com/office/drawing/2014/main" id="{AD447BBC-940A-49C8-A78D-5118BB54971B}"/>
                </a:ext>
              </a:extLst>
            </p:cNvPr>
            <p:cNvSpPr/>
            <p:nvPr/>
          </p:nvSpPr>
          <p:spPr>
            <a:xfrm>
              <a:off x="4297219" y="2021383"/>
              <a:ext cx="1302714" cy="232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ight Arrow 31">
              <a:extLst>
                <a:ext uri="{FF2B5EF4-FFF2-40B4-BE49-F238E27FC236}">
                  <a16:creationId xmlns:a16="http://schemas.microsoft.com/office/drawing/2014/main" id="{64963FEE-F522-4679-B664-82CCCB500061}"/>
                </a:ext>
              </a:extLst>
            </p:cNvPr>
            <p:cNvSpPr/>
            <p:nvPr/>
          </p:nvSpPr>
          <p:spPr>
            <a:xfrm>
              <a:off x="4322534" y="3583723"/>
              <a:ext cx="1302714" cy="232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ight Arrow 31">
              <a:extLst>
                <a:ext uri="{FF2B5EF4-FFF2-40B4-BE49-F238E27FC236}">
                  <a16:creationId xmlns:a16="http://schemas.microsoft.com/office/drawing/2014/main" id="{C536A780-5871-4A72-B418-7C05D857E193}"/>
                </a:ext>
              </a:extLst>
            </p:cNvPr>
            <p:cNvSpPr/>
            <p:nvPr/>
          </p:nvSpPr>
          <p:spPr>
            <a:xfrm>
              <a:off x="4330076" y="2730884"/>
              <a:ext cx="461915" cy="27095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21A88E-D885-4746-B1A4-3F5AB7C90A1F}"/>
              </a:ext>
            </a:extLst>
          </p:cNvPr>
          <p:cNvGrpSpPr/>
          <p:nvPr/>
        </p:nvGrpSpPr>
        <p:grpSpPr>
          <a:xfrm>
            <a:off x="3717380" y="1612436"/>
            <a:ext cx="1867821" cy="1755293"/>
            <a:chOff x="653786" y="4923953"/>
            <a:chExt cx="1867821" cy="1755293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DE79D98-98E4-4AFF-818D-C7ABCE70CC44}"/>
                </a:ext>
              </a:extLst>
            </p:cNvPr>
            <p:cNvSpPr/>
            <p:nvPr/>
          </p:nvSpPr>
          <p:spPr>
            <a:xfrm>
              <a:off x="653786" y="4923953"/>
              <a:ext cx="1867821" cy="175529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C643C601-3765-4300-8AEF-D7391711EFD2}"/>
                </a:ext>
              </a:extLst>
            </p:cNvPr>
            <p:cNvSpPr/>
            <p:nvPr/>
          </p:nvSpPr>
          <p:spPr>
            <a:xfrm>
              <a:off x="1480283" y="5004144"/>
              <a:ext cx="214827" cy="159491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5B9DEAD-92CA-4447-A690-908450F51E29}"/>
                </a:ext>
              </a:extLst>
            </p:cNvPr>
            <p:cNvSpPr/>
            <p:nvPr/>
          </p:nvSpPr>
          <p:spPr>
            <a:xfrm rot="5400000">
              <a:off x="1486885" y="4951914"/>
              <a:ext cx="201621" cy="169937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D3A2DA0-3539-45DB-B077-59618E40A04D}"/>
              </a:ext>
            </a:extLst>
          </p:cNvPr>
          <p:cNvGrpSpPr/>
          <p:nvPr/>
        </p:nvGrpSpPr>
        <p:grpSpPr>
          <a:xfrm>
            <a:off x="1904064" y="4367918"/>
            <a:ext cx="2116495" cy="2119256"/>
            <a:chOff x="9510063" y="4836283"/>
            <a:chExt cx="2116495" cy="2119256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904D4D8-7E85-48C6-A882-C693BDCD8471}"/>
                </a:ext>
              </a:extLst>
            </p:cNvPr>
            <p:cNvGrpSpPr/>
            <p:nvPr/>
          </p:nvGrpSpPr>
          <p:grpSpPr>
            <a:xfrm>
              <a:off x="9510063" y="4836283"/>
              <a:ext cx="2116495" cy="2119256"/>
              <a:chOff x="9510063" y="4836283"/>
              <a:chExt cx="2116495" cy="2119256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1BCE8E6B-90D8-4F37-B891-483C420C573E}"/>
                  </a:ext>
                </a:extLst>
              </p:cNvPr>
              <p:cNvSpPr/>
              <p:nvPr/>
            </p:nvSpPr>
            <p:spPr>
              <a:xfrm>
                <a:off x="9510063" y="4836283"/>
                <a:ext cx="2116495" cy="211925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1D4D8E4-24EE-463F-9C27-57A7C6E9E68B}"/>
                  </a:ext>
                </a:extLst>
              </p:cNvPr>
              <p:cNvSpPr/>
              <p:nvPr/>
            </p:nvSpPr>
            <p:spPr>
              <a:xfrm>
                <a:off x="10446596" y="4933102"/>
                <a:ext cx="243428" cy="192561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F36A13D-B189-4588-AB08-810E19CAC4A3}"/>
                  </a:ext>
                </a:extLst>
              </p:cNvPr>
              <p:cNvSpPr/>
              <p:nvPr/>
            </p:nvSpPr>
            <p:spPr>
              <a:xfrm rot="5400000">
                <a:off x="10446596" y="4933102"/>
                <a:ext cx="243428" cy="192561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AEBD838-37A9-4DF7-B4D8-E7710484660D}"/>
                </a:ext>
              </a:extLst>
            </p:cNvPr>
            <p:cNvSpPr txBox="1"/>
            <p:nvPr/>
          </p:nvSpPr>
          <p:spPr>
            <a:xfrm>
              <a:off x="11172443" y="5752680"/>
              <a:ext cx="347360" cy="28426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Mg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BFEFBA2-BA19-403D-83AD-50CB7AE1D45B}"/>
                </a:ext>
              </a:extLst>
            </p:cNvPr>
            <p:cNvSpPr txBox="1"/>
            <p:nvPr/>
          </p:nvSpPr>
          <p:spPr>
            <a:xfrm>
              <a:off x="10395102" y="4903454"/>
              <a:ext cx="347360" cy="28426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Fe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5FD678F-BD08-48B2-93DB-2DC995AAC02E}"/>
                </a:ext>
              </a:extLst>
            </p:cNvPr>
            <p:cNvSpPr txBox="1"/>
            <p:nvPr/>
          </p:nvSpPr>
          <p:spPr>
            <a:xfrm>
              <a:off x="9534493" y="5753396"/>
              <a:ext cx="347360" cy="28426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Zn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21FEE8B-F3BE-4AC3-AC26-75DC27709452}"/>
                </a:ext>
              </a:extLst>
            </p:cNvPr>
            <p:cNvSpPr txBox="1"/>
            <p:nvPr/>
          </p:nvSpPr>
          <p:spPr>
            <a:xfrm>
              <a:off x="10395111" y="6592596"/>
              <a:ext cx="347360" cy="28426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lIns="3600" tIns="3600" rIns="3600" bIns="3600" rtlCol="0">
              <a:spAutoFit/>
            </a:bodyPr>
            <a:lstStyle/>
            <a:p>
              <a:pPr algn="ctr"/>
              <a:r>
                <a:rPr lang="en-GB" dirty="0"/>
                <a:t>Cu</a:t>
              </a:r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23F34E9C-2A68-47BD-BE02-FA4F30920805}"/>
              </a:ext>
            </a:extLst>
          </p:cNvPr>
          <p:cNvSpPr txBox="1"/>
          <p:nvPr/>
        </p:nvSpPr>
        <p:spPr>
          <a:xfrm>
            <a:off x="4030091" y="3919623"/>
            <a:ext cx="2951658" cy="15835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Use a </a:t>
            </a:r>
            <a:r>
              <a:rPr lang="en-GB" sz="2000" dirty="0" err="1">
                <a:sym typeface="Wingdings 2" panose="05020102010507070707" pitchFamily="18" charset="2"/>
              </a:rPr>
              <a:t>multimeter</a:t>
            </a:r>
            <a:r>
              <a:rPr lang="en-GB" sz="2000" dirty="0">
                <a:sym typeface="Wingdings 2" panose="05020102010507070707" pitchFamily="18" charset="2"/>
              </a:rPr>
              <a:t> (set to 20V) to measure the voltage of each pair of metals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3C2C92A3-036A-44C3-9270-6562CB6D9429}"/>
              </a:ext>
            </a:extLst>
          </p:cNvPr>
          <p:cNvGrpSpPr/>
          <p:nvPr/>
        </p:nvGrpSpPr>
        <p:grpSpPr>
          <a:xfrm>
            <a:off x="7701901" y="4090677"/>
            <a:ext cx="2116495" cy="2659072"/>
            <a:chOff x="4695354" y="4101345"/>
            <a:chExt cx="2116495" cy="2659072"/>
          </a:xfrm>
        </p:grpSpPr>
        <p:pic>
          <p:nvPicPr>
            <p:cNvPr id="84" name="Picture 83">
              <a:extLst>
                <a:ext uri="{FF2B5EF4-FFF2-40B4-BE49-F238E27FC236}">
                  <a16:creationId xmlns:a16="http://schemas.microsoft.com/office/drawing/2014/main" id="{7B3D2A2D-B883-4857-9956-A1D2AA317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18923848">
              <a:off x="4809904" y="4101345"/>
              <a:ext cx="345758" cy="1708382"/>
            </a:xfrm>
            <a:prstGeom prst="rect">
              <a:avLst/>
            </a:prstGeom>
          </p:spPr>
        </p:pic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DE7E7027-7B6C-443A-83E7-10E88313B171}"/>
                </a:ext>
              </a:extLst>
            </p:cNvPr>
            <p:cNvGrpSpPr/>
            <p:nvPr/>
          </p:nvGrpSpPr>
          <p:grpSpPr>
            <a:xfrm>
              <a:off x="4695354" y="4641161"/>
              <a:ext cx="2116495" cy="2119256"/>
              <a:chOff x="4713366" y="4565313"/>
              <a:chExt cx="2116495" cy="2119256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597F9E1F-0103-43B3-BEDB-587D78C460EB}"/>
                  </a:ext>
                </a:extLst>
              </p:cNvPr>
              <p:cNvSpPr/>
              <p:nvPr/>
            </p:nvSpPr>
            <p:spPr>
              <a:xfrm>
                <a:off x="4713366" y="4565313"/>
                <a:ext cx="2116495" cy="211925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E7DC2595-A40D-40B4-88C9-88F4BA53A6D6}"/>
                  </a:ext>
                </a:extLst>
              </p:cNvPr>
              <p:cNvGrpSpPr/>
              <p:nvPr/>
            </p:nvGrpSpPr>
            <p:grpSpPr>
              <a:xfrm>
                <a:off x="4770454" y="4632484"/>
                <a:ext cx="1963968" cy="1955266"/>
                <a:chOff x="4770454" y="4632484"/>
                <a:chExt cx="1963968" cy="1955266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4F018490-5B48-4715-9961-9C980DAFB9B7}"/>
                    </a:ext>
                  </a:extLst>
                </p:cNvPr>
                <p:cNvSpPr/>
                <p:nvPr/>
              </p:nvSpPr>
              <p:spPr>
                <a:xfrm>
                  <a:off x="5649899" y="4662132"/>
                  <a:ext cx="243428" cy="1925618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B53C177D-3BF6-4729-9F86-27AFBF64DCEF}"/>
                    </a:ext>
                  </a:extLst>
                </p:cNvPr>
                <p:cNvSpPr/>
                <p:nvPr/>
              </p:nvSpPr>
              <p:spPr>
                <a:xfrm rot="5400000">
                  <a:off x="5649899" y="4662132"/>
                  <a:ext cx="243428" cy="1925618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4A3E46B-3273-43B8-9E6A-5DAFF26CFC0A}"/>
                    </a:ext>
                  </a:extLst>
                </p:cNvPr>
                <p:cNvSpPr txBox="1"/>
                <p:nvPr/>
              </p:nvSpPr>
              <p:spPr>
                <a:xfrm>
                  <a:off x="6375746" y="5481710"/>
                  <a:ext cx="347360" cy="2842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txBody>
                <a:bodyPr wrap="square" lIns="3600" tIns="3600" rIns="3600" bIns="3600" rtlCol="0">
                  <a:spAutoFit/>
                </a:bodyPr>
                <a:lstStyle/>
                <a:p>
                  <a:pPr algn="ctr"/>
                  <a:r>
                    <a:rPr lang="en-GB" dirty="0"/>
                    <a:t>Mg</a:t>
                  </a:r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C6BA2D6-1922-42A2-B2DC-66221E6F1F4D}"/>
                    </a:ext>
                  </a:extLst>
                </p:cNvPr>
                <p:cNvSpPr txBox="1"/>
                <p:nvPr/>
              </p:nvSpPr>
              <p:spPr>
                <a:xfrm>
                  <a:off x="5598405" y="4632484"/>
                  <a:ext cx="347360" cy="2842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txBody>
                <a:bodyPr wrap="square" lIns="3600" tIns="3600" rIns="3600" bIns="3600" rtlCol="0">
                  <a:spAutoFit/>
                </a:bodyPr>
                <a:lstStyle/>
                <a:p>
                  <a:pPr algn="ctr"/>
                  <a:r>
                    <a:rPr lang="en-GB" dirty="0"/>
                    <a:t>Fe</a:t>
                  </a:r>
                </a:p>
              </p:txBody>
            </p: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B5323EEC-C3EC-4467-918A-84FA633986BC}"/>
                    </a:ext>
                  </a:extLst>
                </p:cNvPr>
                <p:cNvSpPr txBox="1"/>
                <p:nvPr/>
              </p:nvSpPr>
              <p:spPr>
                <a:xfrm>
                  <a:off x="4770454" y="5482426"/>
                  <a:ext cx="347360" cy="2842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txBody>
                <a:bodyPr wrap="square" lIns="3600" tIns="3600" rIns="3600" bIns="3600" rtlCol="0">
                  <a:spAutoFit/>
                </a:bodyPr>
                <a:lstStyle/>
                <a:p>
                  <a:pPr algn="ctr"/>
                  <a:r>
                    <a:rPr lang="en-GB" dirty="0"/>
                    <a:t>Zn</a:t>
                  </a:r>
                </a:p>
              </p:txBody>
            </p:sp>
          </p:grp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C3E82A0-6534-4ED8-9BCB-68A6DF8212EC}"/>
                  </a:ext>
                </a:extLst>
              </p:cNvPr>
              <p:cNvSpPr txBox="1"/>
              <p:nvPr/>
            </p:nvSpPr>
            <p:spPr>
              <a:xfrm>
                <a:off x="5598414" y="6321626"/>
                <a:ext cx="347360" cy="2842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lIns="3600" tIns="3600" rIns="3600" bIns="3600" rtlCol="0">
                <a:spAutoFit/>
              </a:bodyPr>
              <a:lstStyle/>
              <a:p>
                <a:pPr algn="ctr"/>
                <a:r>
                  <a:rPr lang="en-GB" dirty="0"/>
                  <a:t>Cu</a:t>
                </a:r>
              </a:p>
            </p:txBody>
          </p:sp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DAAFBFFE-117A-4520-851B-2F3166A9399D}"/>
              </a:ext>
            </a:extLst>
          </p:cNvPr>
          <p:cNvSpPr txBox="1"/>
          <p:nvPr/>
        </p:nvSpPr>
        <p:spPr>
          <a:xfrm>
            <a:off x="9794802" y="3710314"/>
            <a:ext cx="2218502" cy="16327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000" dirty="0">
                <a:sym typeface="Wingdings 2" panose="05020102010507070707" pitchFamily="18" charset="2"/>
              </a:rPr>
              <a:t> Moisten all of  the paper with drops of potassium nitrate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222C681-22B5-4C90-AC1A-6EE808FA93F4}"/>
              </a:ext>
            </a:extLst>
          </p:cNvPr>
          <p:cNvSpPr/>
          <p:nvPr/>
        </p:nvSpPr>
        <p:spPr>
          <a:xfrm>
            <a:off x="75007" y="-28758"/>
            <a:ext cx="31734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Electrode potentials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C75D55A6-94AC-4DEB-9173-1DDE8DD5C3FD}"/>
              </a:ext>
            </a:extLst>
          </p:cNvPr>
          <p:cNvSpPr/>
          <p:nvPr/>
        </p:nvSpPr>
        <p:spPr>
          <a:xfrm>
            <a:off x="6015461" y="2988731"/>
            <a:ext cx="5837678" cy="413282"/>
          </a:xfrm>
          <a:custGeom>
            <a:avLst/>
            <a:gdLst>
              <a:gd name="connsiteX0" fmla="*/ 0 w 5120640"/>
              <a:gd name="connsiteY0" fmla="*/ 291362 h 413282"/>
              <a:gd name="connsiteX1" fmla="*/ 1752600 w 5120640"/>
              <a:gd name="connsiteY1" fmla="*/ 1802 h 413282"/>
              <a:gd name="connsiteX2" fmla="*/ 5120640 w 5120640"/>
              <a:gd name="connsiteY2" fmla="*/ 413282 h 41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20640" h="413282">
                <a:moveTo>
                  <a:pt x="0" y="291362"/>
                </a:moveTo>
                <a:cubicBezTo>
                  <a:pt x="449580" y="136422"/>
                  <a:pt x="899160" y="-18518"/>
                  <a:pt x="1752600" y="1802"/>
                </a:cubicBezTo>
                <a:cubicBezTo>
                  <a:pt x="2606040" y="22122"/>
                  <a:pt x="3863340" y="217702"/>
                  <a:pt x="5120640" y="413282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Freeform 18">
            <a:extLst>
              <a:ext uri="{FF2B5EF4-FFF2-40B4-BE49-F238E27FC236}">
                <a16:creationId xmlns:a16="http://schemas.microsoft.com/office/drawing/2014/main" id="{AA0B2DF9-4988-40E8-AC86-0A9143EDE5AB}"/>
              </a:ext>
            </a:extLst>
          </p:cNvPr>
          <p:cNvSpPr/>
          <p:nvPr/>
        </p:nvSpPr>
        <p:spPr>
          <a:xfrm rot="10588824">
            <a:off x="359182" y="3166093"/>
            <a:ext cx="5837678" cy="632036"/>
          </a:xfrm>
          <a:custGeom>
            <a:avLst/>
            <a:gdLst>
              <a:gd name="connsiteX0" fmla="*/ 0 w 5120640"/>
              <a:gd name="connsiteY0" fmla="*/ 291362 h 413282"/>
              <a:gd name="connsiteX1" fmla="*/ 1752600 w 5120640"/>
              <a:gd name="connsiteY1" fmla="*/ 1802 h 413282"/>
              <a:gd name="connsiteX2" fmla="*/ 5120640 w 5120640"/>
              <a:gd name="connsiteY2" fmla="*/ 413282 h 41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20640" h="413282">
                <a:moveTo>
                  <a:pt x="0" y="291362"/>
                </a:moveTo>
                <a:cubicBezTo>
                  <a:pt x="449580" y="136422"/>
                  <a:pt x="899160" y="-18518"/>
                  <a:pt x="1752600" y="1802"/>
                </a:cubicBezTo>
                <a:cubicBezTo>
                  <a:pt x="2606040" y="22122"/>
                  <a:pt x="3863340" y="217702"/>
                  <a:pt x="5120640" y="413282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C05CF8-6A67-49A5-BF60-12C27884D641}"/>
              </a:ext>
            </a:extLst>
          </p:cNvPr>
          <p:cNvSpPr txBox="1"/>
          <p:nvPr/>
        </p:nvSpPr>
        <p:spPr>
          <a:xfrm>
            <a:off x="-28364" y="5659131"/>
            <a:ext cx="1660716" cy="930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Properties of metals &amp; alloys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pic>
        <p:nvPicPr>
          <p:cNvPr id="71" name="Picture 70" descr="CC-BY-NC-SA icon">
            <a:hlinkClick r:id="rId8"/>
            <a:extLst>
              <a:ext uri="{FF2B5EF4-FFF2-40B4-BE49-F238E27FC236}">
                <a16:creationId xmlns:a16="http://schemas.microsoft.com/office/drawing/2014/main" id="{2C0E9FFA-4420-45B4-8D6A-F74177769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70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2021-03-18T09:35:48Z</dcterms:created>
  <dcterms:modified xsi:type="dcterms:W3CDTF">2021-03-18T09:36:42Z</dcterms:modified>
</cp:coreProperties>
</file>