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8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DD91D-A829-43DE-8A6E-64EBF451C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2B83AF-84C3-4F1F-A1E9-942236EB9F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FA236-C0CE-4CE7-AFC2-CEF627A04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A4BA-EF88-423E-8B7C-7A2418BC61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1B584-1B1D-4E49-AD85-4F3B71C0C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862E06-FC31-4CFE-91E3-D82C9E067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DCB4D-8391-47B3-A6D7-1F70AEC06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471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820FC-6F80-415E-923E-24C6FD762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B602A1-F25E-4982-9FC8-98D63B61EF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D1B86C-4C83-4102-8ED3-E5A8A0D61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A4BA-EF88-423E-8B7C-7A2418BC61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BBDFC-B518-4708-8C18-8CE8FA23F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8BD789-BFFB-4D4B-B282-B9BD74590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DCB4D-8391-47B3-A6D7-1F70AEC06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604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CC703E-80A9-41B2-8349-82077F5D7A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C58980-46FB-40C8-84F9-AA1B755DF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FB88F-FF7A-4FAA-857E-3D113AB7C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A4BA-EF88-423E-8B7C-7A2418BC61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3D26F-10BD-41F7-991F-7C6B5F90A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C97E0-950A-4AB0-9AE6-5F4B45F7E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DCB4D-8391-47B3-A6D7-1F70AEC06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497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FD477-05E7-40C9-AFFA-672487BB7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9B200-A158-4AAE-9A0F-8B9BB6D70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B30A5C-F2E6-43DE-B1CE-2F8542820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A4BA-EF88-423E-8B7C-7A2418BC61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93AF4-4D79-42DD-A3C7-DC3E566C8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93EE5-263C-4491-8E3B-672D6E6D9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DCB4D-8391-47B3-A6D7-1F70AEC06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514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79DCF-4A6C-48A6-A876-50219B706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B0CDEE-235E-4322-A977-56980FEDB8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CF1D8-AAEA-4CB0-90C3-9C1A749A0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A4BA-EF88-423E-8B7C-7A2418BC61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2D7E5-9AEF-496C-B31F-369F52200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BD5465-3075-4DEE-B17D-D4DE15735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DCB4D-8391-47B3-A6D7-1F70AEC06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900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5EA1E-888E-4B8F-8032-2CA669F27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98410-0882-45DD-863F-A639DAA969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8DB7C9-0917-4534-BC5E-EDFD899FFC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198E54-3A82-4126-A1C7-704590229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A4BA-EF88-423E-8B7C-7A2418BC61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63CA17-8712-48D9-A550-665483332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659063-D0FD-4889-96E2-E083B2BE3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DCB4D-8391-47B3-A6D7-1F70AEC06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139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9A515-33D1-4C3E-A9C6-9879D1FEE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DFD5E4-2B92-4C54-9D25-DE451250B8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5BDAAB-55B4-4675-B477-5D43EDBBD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441646-E0DE-4186-9118-602C91E785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9FF236-4F45-40A8-A8F7-66F5A45D61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B8AFB3-A155-48A9-9900-3014F7BF1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A4BA-EF88-423E-8B7C-7A2418BC61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AF8A66-15CE-4340-A40E-76FB04EF0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B076F5-F942-4FF7-B4D2-2EB7D0153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DCB4D-8391-47B3-A6D7-1F70AEC06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482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98B87-0ED3-46A0-B675-F7CC2908C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A688F7-4D80-4A1E-A495-A046C112F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A4BA-EF88-423E-8B7C-7A2418BC61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9D4A62-1BB1-4FD3-80DB-455B21028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7CCF11-5248-4345-ACA5-C9CA3F8AE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DCB4D-8391-47B3-A6D7-1F70AEC06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778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14B7F8-6B0B-4D88-B8C8-16C3F4D87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A4BA-EF88-423E-8B7C-7A2418BC61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B7E156-757F-4A14-9D8F-40A9AC7C1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4D23DB-7CF5-45C2-8BF3-10F4F5BBD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DCB4D-8391-47B3-A6D7-1F70AEC06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413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8F4A3-EA57-4A70-A4CE-A0601C2A2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F707F-3A7A-4254-8BD9-D31D2844A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579CEA-A576-4BD4-BA84-AEE1216E5B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7BB86A-614F-48F4-932E-3F70AE474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A4BA-EF88-423E-8B7C-7A2418BC61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B3930E-5508-4B1B-A2B1-3F0D8C886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299F30-4061-4235-9C8B-A4DB26EE4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DCB4D-8391-47B3-A6D7-1F70AEC06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39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6DFE4-D36C-4EBF-AFD1-BBCEE18D6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DB768A-C54B-41B1-BEBF-85D52B086A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2BB767-4984-49E9-BAF3-8F1AFA95F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4BA1FB-911B-4767-8EAF-78F191792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AA4BA-EF88-423E-8B7C-7A2418BC61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68695D-A971-43F7-8F0F-4885C03CA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DC8CA3-CE06-4302-935C-6183F54F3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DCB4D-8391-47B3-A6D7-1F70AEC06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897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96F01C-A2F3-465F-99D9-6A3CE063F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95174B-8D7A-4C7F-B778-12D345487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151168-01EE-4BF1-B74F-B33D44907E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AA4BA-EF88-423E-8B7C-7A2418BC619D}" type="datetimeFigureOut">
              <a:rPr lang="en-GB" smtClean="0"/>
              <a:t>18/03/2021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E77DCB-270A-443D-B6BC-458A554421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E3DF8-A034-4E83-851A-AB399504CB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DCB4D-8391-47B3-A6D7-1F70AEC065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506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reativecommons.org/licenses/by-nc-sa/2.0/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2.0/uk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gi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33311"/>
          </a:xfrm>
        </p:spPr>
        <p:txBody>
          <a:bodyPr>
            <a:noAutofit/>
          </a:bodyPr>
          <a:lstStyle/>
          <a:p>
            <a:r>
              <a:rPr lang="en-GB" sz="1800" dirty="0"/>
              <a:t>AQA GCSE Chemistry Required Practicals – Integrated Instructions – v0.1 –  09/07/18</a:t>
            </a:r>
            <a:br>
              <a:rPr lang="en-GB" sz="1800" dirty="0"/>
            </a:br>
            <a:r>
              <a:rPr lang="en-GB" sz="1800" dirty="0"/>
              <a:t>© David Paterson, 2018</a:t>
            </a:r>
            <a:br>
              <a:rPr lang="en-GB" sz="1800" dirty="0"/>
            </a:br>
            <a:r>
              <a:rPr lang="en-GB" sz="1800" dirty="0"/>
              <a:t>Shared under a Creative Commons “Attribution-</a:t>
            </a:r>
            <a:r>
              <a:rPr lang="en-GB" sz="1800" dirty="0" err="1"/>
              <a:t>NonCommercial</a:t>
            </a:r>
            <a:r>
              <a:rPr lang="en-GB" sz="1800" dirty="0"/>
              <a:t>-</a:t>
            </a:r>
            <a:r>
              <a:rPr lang="en-GB" sz="1800" dirty="0" err="1"/>
              <a:t>ShareAlike</a:t>
            </a:r>
            <a:r>
              <a:rPr lang="en-GB" sz="1800" dirty="0"/>
              <a:t>” license.</a:t>
            </a:r>
            <a:br>
              <a:rPr lang="en-GB" sz="1800" dirty="0"/>
            </a:br>
            <a:r>
              <a:rPr lang="en-GB" sz="1800" dirty="0">
                <a:hlinkClick r:id="rId2"/>
              </a:rPr>
              <a:t>https://creativecommons.org/licenses/by-nc-sa/2.0/uk/</a:t>
            </a:r>
            <a:br>
              <a:rPr lang="en-GB" sz="1800" dirty="0"/>
            </a:br>
            <a:br>
              <a:rPr lang="en-GB" sz="1800" dirty="0"/>
            </a:br>
            <a:r>
              <a:rPr lang="en-GB" sz="1800" b="1" dirty="0">
                <a:solidFill>
                  <a:srgbClr val="0070C0"/>
                </a:solidFill>
              </a:rPr>
              <a:t>Minor changes of layout along with changes in curricular references made by Chris Lloyd at SSERC.</a:t>
            </a:r>
          </a:p>
        </p:txBody>
      </p:sp>
      <p:pic>
        <p:nvPicPr>
          <p:cNvPr id="4" name="Picture 3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6621" y="626014"/>
            <a:ext cx="1756001" cy="620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6000" y="3396171"/>
            <a:ext cx="4819650" cy="2514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2000" y="2781000"/>
            <a:ext cx="4467916" cy="3632081"/>
          </a:xfrm>
          <a:prstGeom prst="rect">
            <a:avLst/>
          </a:prstGeom>
        </p:spPr>
      </p:pic>
      <p:pic>
        <p:nvPicPr>
          <p:cNvPr id="7" name="Picture 6" descr="CC-BY-NC-SA 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66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/>
          <p:cNvGrpSpPr/>
          <p:nvPr/>
        </p:nvGrpSpPr>
        <p:grpSpPr>
          <a:xfrm rot="8029335" flipH="1">
            <a:off x="6086973" y="2231780"/>
            <a:ext cx="889000" cy="889000"/>
            <a:chOff x="3416300" y="2501900"/>
            <a:chExt cx="889000" cy="889000"/>
          </a:xfrm>
        </p:grpSpPr>
        <p:sp>
          <p:nvSpPr>
            <p:cNvPr id="53" name="Arc 52"/>
            <p:cNvSpPr/>
            <p:nvPr/>
          </p:nvSpPr>
          <p:spPr>
            <a:xfrm rot="13613037">
              <a:off x="3441700" y="2527300"/>
              <a:ext cx="889000" cy="838200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55" name="Straight Connector 54"/>
            <p:cNvCxnSpPr/>
            <p:nvPr/>
          </p:nvCxnSpPr>
          <p:spPr>
            <a:xfrm>
              <a:off x="3416300" y="25146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H="1">
              <a:off x="3416300" y="2921000"/>
              <a:ext cx="622300" cy="406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3441700" y="2768600"/>
              <a:ext cx="139700" cy="3302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669122" y="3430537"/>
            <a:ext cx="2032539" cy="2775773"/>
            <a:chOff x="5069301" y="2588708"/>
            <a:chExt cx="2032539" cy="2775773"/>
          </a:xfrm>
        </p:grpSpPr>
        <p:sp>
          <p:nvSpPr>
            <p:cNvPr id="13" name="Trapezoid 12"/>
            <p:cNvSpPr/>
            <p:nvPr/>
          </p:nvSpPr>
          <p:spPr>
            <a:xfrm flipV="1">
              <a:off x="5315419" y="4697731"/>
              <a:ext cx="1567981" cy="666750"/>
            </a:xfrm>
            <a:prstGeom prst="trapezoid">
              <a:avLst>
                <a:gd name="adj" fmla="val 1071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58" name="Group 57"/>
            <p:cNvGrpSpPr/>
            <p:nvPr/>
          </p:nvGrpSpPr>
          <p:grpSpPr>
            <a:xfrm>
              <a:off x="5069301" y="2588708"/>
              <a:ext cx="2032539" cy="2775772"/>
              <a:chOff x="3611698" y="3629643"/>
              <a:chExt cx="2156411" cy="2549567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>
                <a:off x="3611698" y="3629643"/>
                <a:ext cx="315044" cy="2541169"/>
              </a:xfrm>
              <a:prstGeom prst="line">
                <a:avLst/>
              </a:prstGeom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3922441" y="6179210"/>
                <a:ext cx="1538848" cy="0"/>
              </a:xfrm>
              <a:prstGeom prst="line">
                <a:avLst/>
              </a:prstGeom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 flipH="1">
                <a:off x="5453065" y="3638041"/>
                <a:ext cx="315044" cy="2541169"/>
              </a:xfrm>
              <a:prstGeom prst="line">
                <a:avLst/>
              </a:prstGeom>
              <a:ln w="28575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2" name="Group 61"/>
          <p:cNvGrpSpPr/>
          <p:nvPr/>
        </p:nvGrpSpPr>
        <p:grpSpPr>
          <a:xfrm>
            <a:off x="5520561" y="2922877"/>
            <a:ext cx="247283" cy="3080862"/>
            <a:chOff x="4445000" y="3456658"/>
            <a:chExt cx="245927" cy="2200922"/>
          </a:xfrm>
          <a:solidFill>
            <a:srgbClr val="FF0000"/>
          </a:solidFill>
        </p:grpSpPr>
        <p:sp>
          <p:nvSpPr>
            <p:cNvPr id="63" name="Rounded Rectangle 62"/>
            <p:cNvSpPr/>
            <p:nvPr/>
          </p:nvSpPr>
          <p:spPr>
            <a:xfrm>
              <a:off x="4516180" y="3456658"/>
              <a:ext cx="109673" cy="2051748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4" name="Oval 63"/>
            <p:cNvSpPr/>
            <p:nvPr/>
          </p:nvSpPr>
          <p:spPr>
            <a:xfrm>
              <a:off x="4445000" y="5372100"/>
              <a:ext cx="245927" cy="28548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1098676" y="2453492"/>
            <a:ext cx="3205087" cy="11150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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30 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acid (measuring cylinder)                  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endParaRPr lang="en-GB" sz="2400" dirty="0"/>
          </a:p>
        </p:txBody>
      </p:sp>
      <p:sp>
        <p:nvSpPr>
          <p:cNvPr id="66" name="Bent Arrow 65"/>
          <p:cNvSpPr/>
          <p:nvPr/>
        </p:nvSpPr>
        <p:spPr>
          <a:xfrm rot="5400000">
            <a:off x="4341863" y="2617332"/>
            <a:ext cx="711200" cy="787400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760980" y="754743"/>
            <a:ext cx="2235833" cy="6972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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5cm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alkali</a:t>
            </a:r>
            <a:endParaRPr lang="en-GB" sz="2400" dirty="0"/>
          </a:p>
        </p:txBody>
      </p:sp>
      <p:sp>
        <p:nvSpPr>
          <p:cNvPr id="75" name="TextBox 74"/>
          <p:cNvSpPr txBox="1"/>
          <p:nvPr/>
        </p:nvSpPr>
        <p:spPr>
          <a:xfrm>
            <a:off x="1124076" y="754743"/>
            <a:ext cx="3205087" cy="14688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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Stir until temperature stops changing – record temperature            </a:t>
            </a:r>
            <a:endParaRPr lang="en-GB" sz="2400" dirty="0">
              <a:sym typeface="Wingdings 2" panose="05020102010507070707" pitchFamily="18" charset="2"/>
            </a:endParaRPr>
          </a:p>
          <a:p>
            <a:pPr algn="r"/>
            <a:endParaRPr lang="en-GB" sz="2400" dirty="0"/>
          </a:p>
        </p:txBody>
      </p:sp>
      <p:sp>
        <p:nvSpPr>
          <p:cNvPr id="76" name="Bent Arrow 75"/>
          <p:cNvSpPr/>
          <p:nvPr/>
        </p:nvSpPr>
        <p:spPr>
          <a:xfrm rot="5400000">
            <a:off x="4641276" y="1116280"/>
            <a:ext cx="711200" cy="1310515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7" name="Bent Arrow 76"/>
          <p:cNvSpPr/>
          <p:nvPr/>
        </p:nvSpPr>
        <p:spPr>
          <a:xfrm rot="16200000" flipH="1">
            <a:off x="5998735" y="719403"/>
            <a:ext cx="711200" cy="787400"/>
          </a:xfrm>
          <a:prstGeom prst="bentArrow">
            <a:avLst>
              <a:gd name="adj1" fmla="val 12778"/>
              <a:gd name="adj2" fmla="val 16111"/>
              <a:gd name="adj3" fmla="val 29444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760981" y="1550356"/>
            <a:ext cx="2235833" cy="6972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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Repeat Step </a:t>
            </a:r>
            <a:endParaRPr lang="en-GB" sz="2400" dirty="0"/>
          </a:p>
        </p:txBody>
      </p:sp>
      <p:sp>
        <p:nvSpPr>
          <p:cNvPr id="34" name="Right Brace 33"/>
          <p:cNvSpPr/>
          <p:nvPr/>
        </p:nvSpPr>
        <p:spPr>
          <a:xfrm>
            <a:off x="9005925" y="589201"/>
            <a:ext cx="580573" cy="1864291"/>
          </a:xfrm>
          <a:prstGeom prst="rightBrace">
            <a:avLst>
              <a:gd name="adj1" fmla="val 61925"/>
              <a:gd name="adj2" fmla="val 46744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TextBox 78"/>
          <p:cNvSpPr txBox="1"/>
          <p:nvPr/>
        </p:nvSpPr>
        <p:spPr>
          <a:xfrm>
            <a:off x="9863660" y="649871"/>
            <a:ext cx="1453055" cy="19027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3600" dirty="0">
                <a:sym typeface="Wingdings 2" panose="05020102010507070707" pitchFamily="18" charset="2"/>
              </a:rPr>
              <a:t></a:t>
            </a:r>
            <a:r>
              <a:rPr lang="en-GB" sz="2400" dirty="0">
                <a:sym typeface="Wingdings 2" panose="05020102010507070707" pitchFamily="18" charset="2"/>
              </a:rPr>
              <a:t> </a:t>
            </a:r>
            <a:r>
              <a:rPr lang="en-GB" sz="2000" dirty="0">
                <a:sym typeface="Wingdings 2" panose="05020102010507070707" pitchFamily="18" charset="2"/>
              </a:rPr>
              <a:t>Repeat until a total of 40cm</a:t>
            </a:r>
            <a:r>
              <a:rPr lang="en-GB" sz="2000" baseline="30000" dirty="0">
                <a:sym typeface="Wingdings 2" panose="05020102010507070707" pitchFamily="18" charset="2"/>
              </a:rPr>
              <a:t>3</a:t>
            </a:r>
            <a:r>
              <a:rPr lang="en-GB" sz="2000" dirty="0">
                <a:sym typeface="Wingdings 2" panose="05020102010507070707" pitchFamily="18" charset="2"/>
              </a:rPr>
              <a:t> alkali is added</a:t>
            </a:r>
            <a:endParaRPr lang="en-GB" sz="2400" dirty="0"/>
          </a:p>
        </p:txBody>
      </p:sp>
      <p:sp>
        <p:nvSpPr>
          <p:cNvPr id="82" name="Freeform 81"/>
          <p:cNvSpPr/>
          <p:nvPr/>
        </p:nvSpPr>
        <p:spPr>
          <a:xfrm>
            <a:off x="4562010" y="3962395"/>
            <a:ext cx="2149391" cy="2447659"/>
          </a:xfrm>
          <a:custGeom>
            <a:avLst/>
            <a:gdLst>
              <a:gd name="connsiteX0" fmla="*/ 56149 w 1978947"/>
              <a:gd name="connsiteY0" fmla="*/ 265800 h 2483180"/>
              <a:gd name="connsiteX1" fmla="*/ 132349 w 1978947"/>
              <a:gd name="connsiteY1" fmla="*/ 166740 h 2483180"/>
              <a:gd name="connsiteX2" fmla="*/ 117109 w 1978947"/>
              <a:gd name="connsiteY2" fmla="*/ 2208900 h 2483180"/>
              <a:gd name="connsiteX3" fmla="*/ 1793509 w 1978947"/>
              <a:gd name="connsiteY3" fmla="*/ 2231760 h 2483180"/>
              <a:gd name="connsiteX4" fmla="*/ 1862089 w 1978947"/>
              <a:gd name="connsiteY4" fmla="*/ 75300 h 2483180"/>
              <a:gd name="connsiteX0" fmla="*/ 56149 w 1978947"/>
              <a:gd name="connsiteY0" fmla="*/ 265800 h 2483180"/>
              <a:gd name="connsiteX1" fmla="*/ 132349 w 1978947"/>
              <a:gd name="connsiteY1" fmla="*/ 166740 h 2483180"/>
              <a:gd name="connsiteX2" fmla="*/ 117109 w 1978947"/>
              <a:gd name="connsiteY2" fmla="*/ 2208900 h 2483180"/>
              <a:gd name="connsiteX3" fmla="*/ 1793509 w 1978947"/>
              <a:gd name="connsiteY3" fmla="*/ 2231760 h 2483180"/>
              <a:gd name="connsiteX4" fmla="*/ 1862089 w 1978947"/>
              <a:gd name="connsiteY4" fmla="*/ 75300 h 2483180"/>
              <a:gd name="connsiteX0" fmla="*/ 56149 w 1978947"/>
              <a:gd name="connsiteY0" fmla="*/ 265800 h 2483180"/>
              <a:gd name="connsiteX1" fmla="*/ 132349 w 1978947"/>
              <a:gd name="connsiteY1" fmla="*/ 166740 h 2483180"/>
              <a:gd name="connsiteX2" fmla="*/ 117109 w 1978947"/>
              <a:gd name="connsiteY2" fmla="*/ 2208900 h 2483180"/>
              <a:gd name="connsiteX3" fmla="*/ 1793509 w 1978947"/>
              <a:gd name="connsiteY3" fmla="*/ 2231760 h 2483180"/>
              <a:gd name="connsiteX4" fmla="*/ 1862089 w 1978947"/>
              <a:gd name="connsiteY4" fmla="*/ 75300 h 2483180"/>
              <a:gd name="connsiteX0" fmla="*/ 56149 w 1978947"/>
              <a:gd name="connsiteY0" fmla="*/ 265800 h 2483180"/>
              <a:gd name="connsiteX1" fmla="*/ 132349 w 1978947"/>
              <a:gd name="connsiteY1" fmla="*/ 166740 h 2483180"/>
              <a:gd name="connsiteX2" fmla="*/ 117109 w 1978947"/>
              <a:gd name="connsiteY2" fmla="*/ 2208900 h 2483180"/>
              <a:gd name="connsiteX3" fmla="*/ 1793509 w 1978947"/>
              <a:gd name="connsiteY3" fmla="*/ 2231760 h 2483180"/>
              <a:gd name="connsiteX4" fmla="*/ 1862089 w 1978947"/>
              <a:gd name="connsiteY4" fmla="*/ 75300 h 2483180"/>
              <a:gd name="connsiteX0" fmla="*/ 56149 w 1944568"/>
              <a:gd name="connsiteY0" fmla="*/ 265800 h 2483180"/>
              <a:gd name="connsiteX1" fmla="*/ 132349 w 1944568"/>
              <a:gd name="connsiteY1" fmla="*/ 166740 h 2483180"/>
              <a:gd name="connsiteX2" fmla="*/ 117109 w 1944568"/>
              <a:gd name="connsiteY2" fmla="*/ 2208900 h 2483180"/>
              <a:gd name="connsiteX3" fmla="*/ 1793509 w 1944568"/>
              <a:gd name="connsiteY3" fmla="*/ 2231760 h 2483180"/>
              <a:gd name="connsiteX4" fmla="*/ 1862089 w 1944568"/>
              <a:gd name="connsiteY4" fmla="*/ 75300 h 2483180"/>
              <a:gd name="connsiteX0" fmla="*/ 56149 w 2003693"/>
              <a:gd name="connsiteY0" fmla="*/ 265800 h 2487254"/>
              <a:gd name="connsiteX1" fmla="*/ 132349 w 2003693"/>
              <a:gd name="connsiteY1" fmla="*/ 166740 h 2487254"/>
              <a:gd name="connsiteX2" fmla="*/ 117109 w 2003693"/>
              <a:gd name="connsiteY2" fmla="*/ 2208900 h 2487254"/>
              <a:gd name="connsiteX3" fmla="*/ 1877329 w 2003693"/>
              <a:gd name="connsiteY3" fmla="*/ 2239380 h 2487254"/>
              <a:gd name="connsiteX4" fmla="*/ 1862089 w 2003693"/>
              <a:gd name="connsiteY4" fmla="*/ 75300 h 2487254"/>
              <a:gd name="connsiteX0" fmla="*/ 56149 w 1877329"/>
              <a:gd name="connsiteY0" fmla="*/ 265800 h 2487254"/>
              <a:gd name="connsiteX1" fmla="*/ 132349 w 1877329"/>
              <a:gd name="connsiteY1" fmla="*/ 166740 h 2487254"/>
              <a:gd name="connsiteX2" fmla="*/ 117109 w 1877329"/>
              <a:gd name="connsiteY2" fmla="*/ 2208900 h 2487254"/>
              <a:gd name="connsiteX3" fmla="*/ 1877329 w 1877329"/>
              <a:gd name="connsiteY3" fmla="*/ 2239380 h 2487254"/>
              <a:gd name="connsiteX4" fmla="*/ 1862089 w 1877329"/>
              <a:gd name="connsiteY4" fmla="*/ 75300 h 2487254"/>
              <a:gd name="connsiteX0" fmla="*/ 56149 w 1877329"/>
              <a:gd name="connsiteY0" fmla="*/ 265800 h 2369571"/>
              <a:gd name="connsiteX1" fmla="*/ 132349 w 1877329"/>
              <a:gd name="connsiteY1" fmla="*/ 166740 h 2369571"/>
              <a:gd name="connsiteX2" fmla="*/ 117109 w 1877329"/>
              <a:gd name="connsiteY2" fmla="*/ 2208900 h 2369571"/>
              <a:gd name="connsiteX3" fmla="*/ 1877329 w 1877329"/>
              <a:gd name="connsiteY3" fmla="*/ 2239380 h 2369571"/>
              <a:gd name="connsiteX4" fmla="*/ 1862089 w 1877329"/>
              <a:gd name="connsiteY4" fmla="*/ 75300 h 2369571"/>
              <a:gd name="connsiteX0" fmla="*/ 56149 w 1877329"/>
              <a:gd name="connsiteY0" fmla="*/ 265800 h 2239380"/>
              <a:gd name="connsiteX1" fmla="*/ 132349 w 1877329"/>
              <a:gd name="connsiteY1" fmla="*/ 166740 h 2239380"/>
              <a:gd name="connsiteX2" fmla="*/ 117109 w 1877329"/>
              <a:gd name="connsiteY2" fmla="*/ 2208900 h 2239380"/>
              <a:gd name="connsiteX3" fmla="*/ 1877329 w 1877329"/>
              <a:gd name="connsiteY3" fmla="*/ 2239380 h 2239380"/>
              <a:gd name="connsiteX4" fmla="*/ 1862089 w 1877329"/>
              <a:gd name="connsiteY4" fmla="*/ 75300 h 2239380"/>
              <a:gd name="connsiteX0" fmla="*/ 0 w 1821180"/>
              <a:gd name="connsiteY0" fmla="*/ 265800 h 2239380"/>
              <a:gd name="connsiteX1" fmla="*/ 76200 w 1821180"/>
              <a:gd name="connsiteY1" fmla="*/ 166740 h 2239380"/>
              <a:gd name="connsiteX2" fmla="*/ 60960 w 1821180"/>
              <a:gd name="connsiteY2" fmla="*/ 2208900 h 2239380"/>
              <a:gd name="connsiteX3" fmla="*/ 1821180 w 1821180"/>
              <a:gd name="connsiteY3" fmla="*/ 2239380 h 2239380"/>
              <a:gd name="connsiteX4" fmla="*/ 1805940 w 1821180"/>
              <a:gd name="connsiteY4" fmla="*/ 75300 h 2239380"/>
              <a:gd name="connsiteX0" fmla="*/ 0 w 1821180"/>
              <a:gd name="connsiteY0" fmla="*/ 265800 h 2248128"/>
              <a:gd name="connsiteX1" fmla="*/ 76200 w 1821180"/>
              <a:gd name="connsiteY1" fmla="*/ 166740 h 2248128"/>
              <a:gd name="connsiteX2" fmla="*/ 70485 w 1821180"/>
              <a:gd name="connsiteY2" fmla="*/ 2237475 h 2248128"/>
              <a:gd name="connsiteX3" fmla="*/ 1821180 w 1821180"/>
              <a:gd name="connsiteY3" fmla="*/ 2239380 h 2248128"/>
              <a:gd name="connsiteX4" fmla="*/ 1805940 w 1821180"/>
              <a:gd name="connsiteY4" fmla="*/ 75300 h 2248128"/>
              <a:gd name="connsiteX0" fmla="*/ 0 w 1821180"/>
              <a:gd name="connsiteY0" fmla="*/ 265800 h 2239380"/>
              <a:gd name="connsiteX1" fmla="*/ 76200 w 1821180"/>
              <a:gd name="connsiteY1" fmla="*/ 166740 h 2239380"/>
              <a:gd name="connsiteX2" fmla="*/ 70485 w 1821180"/>
              <a:gd name="connsiteY2" fmla="*/ 2237475 h 2239380"/>
              <a:gd name="connsiteX3" fmla="*/ 1821180 w 1821180"/>
              <a:gd name="connsiteY3" fmla="*/ 2239380 h 2239380"/>
              <a:gd name="connsiteX4" fmla="*/ 1805940 w 1821180"/>
              <a:gd name="connsiteY4" fmla="*/ 75300 h 2239380"/>
              <a:gd name="connsiteX0" fmla="*/ 0 w 1821180"/>
              <a:gd name="connsiteY0" fmla="*/ 342674 h 2316254"/>
              <a:gd name="connsiteX1" fmla="*/ 76200 w 1821180"/>
              <a:gd name="connsiteY1" fmla="*/ 138839 h 2316254"/>
              <a:gd name="connsiteX2" fmla="*/ 70485 w 1821180"/>
              <a:gd name="connsiteY2" fmla="*/ 2314349 h 2316254"/>
              <a:gd name="connsiteX3" fmla="*/ 1821180 w 1821180"/>
              <a:gd name="connsiteY3" fmla="*/ 2316254 h 2316254"/>
              <a:gd name="connsiteX4" fmla="*/ 1805940 w 1821180"/>
              <a:gd name="connsiteY4" fmla="*/ 152174 h 2316254"/>
              <a:gd name="connsiteX0" fmla="*/ 0 w 2002155"/>
              <a:gd name="connsiteY0" fmla="*/ 338997 h 2317340"/>
              <a:gd name="connsiteX1" fmla="*/ 257175 w 2002155"/>
              <a:gd name="connsiteY1" fmla="*/ 139925 h 2317340"/>
              <a:gd name="connsiteX2" fmla="*/ 251460 w 2002155"/>
              <a:gd name="connsiteY2" fmla="*/ 2315435 h 2317340"/>
              <a:gd name="connsiteX3" fmla="*/ 2002155 w 2002155"/>
              <a:gd name="connsiteY3" fmla="*/ 2317340 h 2317340"/>
              <a:gd name="connsiteX4" fmla="*/ 1986915 w 2002155"/>
              <a:gd name="connsiteY4" fmla="*/ 153260 h 2317340"/>
              <a:gd name="connsiteX0" fmla="*/ 0 w 2002155"/>
              <a:gd name="connsiteY0" fmla="*/ 269561 h 2247904"/>
              <a:gd name="connsiteX1" fmla="*/ 257175 w 2002155"/>
              <a:gd name="connsiteY1" fmla="*/ 70489 h 2247904"/>
              <a:gd name="connsiteX2" fmla="*/ 251460 w 2002155"/>
              <a:gd name="connsiteY2" fmla="*/ 2245999 h 2247904"/>
              <a:gd name="connsiteX3" fmla="*/ 2002155 w 2002155"/>
              <a:gd name="connsiteY3" fmla="*/ 2247904 h 2247904"/>
              <a:gd name="connsiteX4" fmla="*/ 1986915 w 2002155"/>
              <a:gd name="connsiteY4" fmla="*/ 83824 h 2247904"/>
              <a:gd name="connsiteX0" fmla="*/ 0 w 1968818"/>
              <a:gd name="connsiteY0" fmla="*/ 262089 h 2249957"/>
              <a:gd name="connsiteX1" fmla="*/ 223838 w 1968818"/>
              <a:gd name="connsiteY1" fmla="*/ 72542 h 2249957"/>
              <a:gd name="connsiteX2" fmla="*/ 218123 w 1968818"/>
              <a:gd name="connsiteY2" fmla="*/ 2248052 h 2249957"/>
              <a:gd name="connsiteX3" fmla="*/ 1968818 w 1968818"/>
              <a:gd name="connsiteY3" fmla="*/ 2249957 h 2249957"/>
              <a:gd name="connsiteX4" fmla="*/ 1953578 w 1968818"/>
              <a:gd name="connsiteY4" fmla="*/ 85877 h 2249957"/>
              <a:gd name="connsiteX0" fmla="*/ 0 w 1973581"/>
              <a:gd name="connsiteY0" fmla="*/ 213006 h 2267549"/>
              <a:gd name="connsiteX1" fmla="*/ 228601 w 1973581"/>
              <a:gd name="connsiteY1" fmla="*/ 90134 h 2267549"/>
              <a:gd name="connsiteX2" fmla="*/ 222886 w 1973581"/>
              <a:gd name="connsiteY2" fmla="*/ 2265644 h 2267549"/>
              <a:gd name="connsiteX3" fmla="*/ 1973581 w 1973581"/>
              <a:gd name="connsiteY3" fmla="*/ 2267549 h 2267549"/>
              <a:gd name="connsiteX4" fmla="*/ 1958341 w 1973581"/>
              <a:gd name="connsiteY4" fmla="*/ 103469 h 2267549"/>
              <a:gd name="connsiteX0" fmla="*/ 0 w 1973581"/>
              <a:gd name="connsiteY0" fmla="*/ 195480 h 2250023"/>
              <a:gd name="connsiteX1" fmla="*/ 228601 w 1973581"/>
              <a:gd name="connsiteY1" fmla="*/ 72608 h 2250023"/>
              <a:gd name="connsiteX2" fmla="*/ 222886 w 1973581"/>
              <a:gd name="connsiteY2" fmla="*/ 2248118 h 2250023"/>
              <a:gd name="connsiteX3" fmla="*/ 1973581 w 1973581"/>
              <a:gd name="connsiteY3" fmla="*/ 2250023 h 2250023"/>
              <a:gd name="connsiteX4" fmla="*/ 1958341 w 1973581"/>
              <a:gd name="connsiteY4" fmla="*/ 85943 h 2250023"/>
              <a:gd name="connsiteX0" fmla="*/ 0 w 1964056"/>
              <a:gd name="connsiteY0" fmla="*/ 195480 h 2250023"/>
              <a:gd name="connsiteX1" fmla="*/ 228601 w 1964056"/>
              <a:gd name="connsiteY1" fmla="*/ 72608 h 2250023"/>
              <a:gd name="connsiteX2" fmla="*/ 222886 w 1964056"/>
              <a:gd name="connsiteY2" fmla="*/ 2248118 h 2250023"/>
              <a:gd name="connsiteX3" fmla="*/ 1964056 w 1964056"/>
              <a:gd name="connsiteY3" fmla="*/ 2250023 h 2250023"/>
              <a:gd name="connsiteX4" fmla="*/ 1958341 w 1964056"/>
              <a:gd name="connsiteY4" fmla="*/ 85943 h 2250023"/>
              <a:gd name="connsiteX0" fmla="*/ 0 w 1966757"/>
              <a:gd name="connsiteY0" fmla="*/ 195480 h 2250023"/>
              <a:gd name="connsiteX1" fmla="*/ 228601 w 1966757"/>
              <a:gd name="connsiteY1" fmla="*/ 72608 h 2250023"/>
              <a:gd name="connsiteX2" fmla="*/ 222886 w 1966757"/>
              <a:gd name="connsiteY2" fmla="*/ 2248118 h 2250023"/>
              <a:gd name="connsiteX3" fmla="*/ 1964056 w 1966757"/>
              <a:gd name="connsiteY3" fmla="*/ 2250023 h 2250023"/>
              <a:gd name="connsiteX4" fmla="*/ 1958341 w 1966757"/>
              <a:gd name="connsiteY4" fmla="*/ 85943 h 2250023"/>
              <a:gd name="connsiteX0" fmla="*/ 0 w 1852457"/>
              <a:gd name="connsiteY0" fmla="*/ 137159 h 2274252"/>
              <a:gd name="connsiteX1" fmla="*/ 114301 w 1852457"/>
              <a:gd name="connsiteY1" fmla="*/ 96837 h 2274252"/>
              <a:gd name="connsiteX2" fmla="*/ 108586 w 1852457"/>
              <a:gd name="connsiteY2" fmla="*/ 2272347 h 2274252"/>
              <a:gd name="connsiteX3" fmla="*/ 1849756 w 1852457"/>
              <a:gd name="connsiteY3" fmla="*/ 2274252 h 2274252"/>
              <a:gd name="connsiteX4" fmla="*/ 1844041 w 1852457"/>
              <a:gd name="connsiteY4" fmla="*/ 110172 h 2274252"/>
              <a:gd name="connsiteX0" fmla="*/ 0 w 1852457"/>
              <a:gd name="connsiteY0" fmla="*/ 123163 h 2260256"/>
              <a:gd name="connsiteX1" fmla="*/ 114301 w 1852457"/>
              <a:gd name="connsiteY1" fmla="*/ 82841 h 2260256"/>
              <a:gd name="connsiteX2" fmla="*/ 108586 w 1852457"/>
              <a:gd name="connsiteY2" fmla="*/ 2258351 h 2260256"/>
              <a:gd name="connsiteX3" fmla="*/ 1849756 w 1852457"/>
              <a:gd name="connsiteY3" fmla="*/ 2260256 h 2260256"/>
              <a:gd name="connsiteX4" fmla="*/ 1844041 w 1852457"/>
              <a:gd name="connsiteY4" fmla="*/ 96176 h 2260256"/>
              <a:gd name="connsiteX0" fmla="*/ 7825 w 1860282"/>
              <a:gd name="connsiteY0" fmla="*/ 117450 h 2254543"/>
              <a:gd name="connsiteX1" fmla="*/ 122126 w 1860282"/>
              <a:gd name="connsiteY1" fmla="*/ 77128 h 2254543"/>
              <a:gd name="connsiteX2" fmla="*/ 116411 w 1860282"/>
              <a:gd name="connsiteY2" fmla="*/ 2252638 h 2254543"/>
              <a:gd name="connsiteX3" fmla="*/ 1857581 w 1860282"/>
              <a:gd name="connsiteY3" fmla="*/ 2254543 h 2254543"/>
              <a:gd name="connsiteX4" fmla="*/ 1851866 w 1860282"/>
              <a:gd name="connsiteY4" fmla="*/ 90463 h 2254543"/>
              <a:gd name="connsiteX0" fmla="*/ 1215 w 1853672"/>
              <a:gd name="connsiteY0" fmla="*/ 83599 h 2220692"/>
              <a:gd name="connsiteX1" fmla="*/ 115516 w 1853672"/>
              <a:gd name="connsiteY1" fmla="*/ 43277 h 2220692"/>
              <a:gd name="connsiteX2" fmla="*/ 109801 w 1853672"/>
              <a:gd name="connsiteY2" fmla="*/ 2218787 h 2220692"/>
              <a:gd name="connsiteX3" fmla="*/ 1850971 w 1853672"/>
              <a:gd name="connsiteY3" fmla="*/ 2220692 h 2220692"/>
              <a:gd name="connsiteX4" fmla="*/ 1845256 w 1853672"/>
              <a:gd name="connsiteY4" fmla="*/ 56612 h 2220692"/>
              <a:gd name="connsiteX0" fmla="*/ 1434 w 1839604"/>
              <a:gd name="connsiteY0" fmla="*/ 57124 h 2234698"/>
              <a:gd name="connsiteX1" fmla="*/ 101448 w 1839604"/>
              <a:gd name="connsiteY1" fmla="*/ 57283 h 2234698"/>
              <a:gd name="connsiteX2" fmla="*/ 95733 w 1839604"/>
              <a:gd name="connsiteY2" fmla="*/ 2232793 h 2234698"/>
              <a:gd name="connsiteX3" fmla="*/ 1836903 w 1839604"/>
              <a:gd name="connsiteY3" fmla="*/ 2234698 h 2234698"/>
              <a:gd name="connsiteX4" fmla="*/ 1831188 w 1839604"/>
              <a:gd name="connsiteY4" fmla="*/ 70618 h 2234698"/>
              <a:gd name="connsiteX0" fmla="*/ 0 w 1838170"/>
              <a:gd name="connsiteY0" fmla="*/ 65540 h 2243114"/>
              <a:gd name="connsiteX1" fmla="*/ 100014 w 1838170"/>
              <a:gd name="connsiteY1" fmla="*/ 65699 h 2243114"/>
              <a:gd name="connsiteX2" fmla="*/ 94299 w 1838170"/>
              <a:gd name="connsiteY2" fmla="*/ 2241209 h 2243114"/>
              <a:gd name="connsiteX3" fmla="*/ 1835469 w 1838170"/>
              <a:gd name="connsiteY3" fmla="*/ 2243114 h 2243114"/>
              <a:gd name="connsiteX4" fmla="*/ 1829754 w 1838170"/>
              <a:gd name="connsiteY4" fmla="*/ 79034 h 2243114"/>
              <a:gd name="connsiteX0" fmla="*/ 0 w 1838170"/>
              <a:gd name="connsiteY0" fmla="*/ 66450 h 2244024"/>
              <a:gd name="connsiteX1" fmla="*/ 100014 w 1838170"/>
              <a:gd name="connsiteY1" fmla="*/ 66609 h 2244024"/>
              <a:gd name="connsiteX2" fmla="*/ 94299 w 1838170"/>
              <a:gd name="connsiteY2" fmla="*/ 2242119 h 2244024"/>
              <a:gd name="connsiteX3" fmla="*/ 1835469 w 1838170"/>
              <a:gd name="connsiteY3" fmla="*/ 2244024 h 2244024"/>
              <a:gd name="connsiteX4" fmla="*/ 1829754 w 1838170"/>
              <a:gd name="connsiteY4" fmla="*/ 79944 h 2244024"/>
              <a:gd name="connsiteX0" fmla="*/ 0 w 1838170"/>
              <a:gd name="connsiteY0" fmla="*/ 66450 h 2244024"/>
              <a:gd name="connsiteX1" fmla="*/ 100014 w 1838170"/>
              <a:gd name="connsiteY1" fmla="*/ 66609 h 2244024"/>
              <a:gd name="connsiteX2" fmla="*/ 94299 w 1838170"/>
              <a:gd name="connsiteY2" fmla="*/ 2242119 h 2244024"/>
              <a:gd name="connsiteX3" fmla="*/ 1835469 w 1838170"/>
              <a:gd name="connsiteY3" fmla="*/ 2244024 h 2244024"/>
              <a:gd name="connsiteX4" fmla="*/ 1829754 w 1838170"/>
              <a:gd name="connsiteY4" fmla="*/ 6126 h 2244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8170" h="2244024">
                <a:moveTo>
                  <a:pt x="0" y="66450"/>
                </a:moveTo>
                <a:cubicBezTo>
                  <a:pt x="2063" y="-18004"/>
                  <a:pt x="101760" y="-26259"/>
                  <a:pt x="100014" y="66609"/>
                </a:cubicBezTo>
                <a:cubicBezTo>
                  <a:pt x="110174" y="390459"/>
                  <a:pt x="99379" y="1852229"/>
                  <a:pt x="94299" y="2242119"/>
                </a:cubicBezTo>
                <a:lnTo>
                  <a:pt x="1835469" y="2244024"/>
                </a:lnTo>
                <a:cubicBezTo>
                  <a:pt x="1842454" y="1776029"/>
                  <a:pt x="1834199" y="975136"/>
                  <a:pt x="1829754" y="6126"/>
                </a:cubicBezTo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3" name="Picture 8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69" y="3786320"/>
            <a:ext cx="720000" cy="648000"/>
          </a:xfrm>
          <a:prstGeom prst="rect">
            <a:avLst/>
          </a:prstGeom>
        </p:spPr>
      </p:pic>
      <p:sp>
        <p:nvSpPr>
          <p:cNvPr id="85" name="TextBox 84"/>
          <p:cNvSpPr txBox="1"/>
          <p:nvPr/>
        </p:nvSpPr>
        <p:spPr>
          <a:xfrm>
            <a:off x="176421" y="4844375"/>
            <a:ext cx="2887792" cy="156568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200" b="1" dirty="0">
                <a:solidFill>
                  <a:srgbClr val="0070C0"/>
                </a:solidFill>
                <a:sym typeface="Wingdings 2" panose="05020102010507070707" pitchFamily="18" charset="2"/>
              </a:rPr>
              <a:t>National 5 – acids &amp; bases: neutralisation</a:t>
            </a:r>
          </a:p>
          <a:p>
            <a:r>
              <a:rPr lang="en-GB" sz="1200" b="1" dirty="0">
                <a:solidFill>
                  <a:srgbClr val="0070C0"/>
                </a:solidFill>
                <a:sym typeface="Wingdings 2" panose="05020102010507070707" pitchFamily="18" charset="2"/>
              </a:rPr>
              <a:t>Higher – Chemical energy</a:t>
            </a:r>
          </a:p>
          <a:p>
            <a:endParaRPr lang="en-GB" sz="1200" b="1" dirty="0">
              <a:solidFill>
                <a:srgbClr val="0070C0"/>
              </a:solidFill>
              <a:sym typeface="Wingdings 2" panose="05020102010507070707" pitchFamily="18" charset="2"/>
            </a:endParaRPr>
          </a:p>
          <a:p>
            <a:r>
              <a:rPr lang="en-GB" sz="1200" b="1" dirty="0">
                <a:solidFill>
                  <a:srgbClr val="0070C0"/>
                </a:solidFill>
                <a:sym typeface="Wingdings 2" panose="05020102010507070707" pitchFamily="18" charset="2"/>
              </a:rPr>
              <a:t>2 mol l</a:t>
            </a:r>
            <a:r>
              <a:rPr lang="en-GB" sz="1200" b="1" baseline="30000" dirty="0">
                <a:solidFill>
                  <a:srgbClr val="0070C0"/>
                </a:solidFill>
                <a:sym typeface="Wingdings 2" panose="05020102010507070707" pitchFamily="18" charset="2"/>
              </a:rPr>
              <a:t>-1</a:t>
            </a:r>
            <a:r>
              <a:rPr lang="en-GB" sz="1200" b="1" dirty="0">
                <a:solidFill>
                  <a:srgbClr val="0070C0"/>
                </a:solidFill>
                <a:sym typeface="Wingdings 2" panose="05020102010507070707" pitchFamily="18" charset="2"/>
              </a:rPr>
              <a:t> Hydrochloric acid &amp; 2mol l</a:t>
            </a:r>
            <a:r>
              <a:rPr lang="en-GB" sz="1200" b="1" baseline="30000" dirty="0">
                <a:solidFill>
                  <a:srgbClr val="0070C0"/>
                </a:solidFill>
                <a:sym typeface="Wingdings 2" panose="05020102010507070707" pitchFamily="18" charset="2"/>
              </a:rPr>
              <a:t>-1</a:t>
            </a:r>
            <a:r>
              <a:rPr lang="en-GB" sz="1200" b="1" dirty="0">
                <a:solidFill>
                  <a:srgbClr val="0070C0"/>
                </a:solidFill>
                <a:sym typeface="Wingdings 2" panose="05020102010507070707" pitchFamily="18" charset="2"/>
              </a:rPr>
              <a:t> sodium hydroxide</a:t>
            </a:r>
          </a:p>
          <a:p>
            <a:endParaRPr lang="en-GB" sz="1200" b="1" dirty="0">
              <a:solidFill>
                <a:srgbClr val="0070C0"/>
              </a:solidFill>
              <a:sym typeface="Wingdings 2" panose="05020102010507070707" pitchFamily="18" charset="2"/>
            </a:endParaRPr>
          </a:p>
          <a:p>
            <a:r>
              <a:rPr lang="en-GB" sz="1200" b="1" dirty="0">
                <a:solidFill>
                  <a:srgbClr val="FF0000"/>
                </a:solidFill>
                <a:sym typeface="Wingdings 2" panose="05020102010507070707" pitchFamily="18" charset="2"/>
              </a:rPr>
              <a:t>Wear goggles (BS EN166 3).</a:t>
            </a:r>
          </a:p>
          <a:p>
            <a:endParaRPr lang="en-GB" sz="1200" b="1" dirty="0">
              <a:solidFill>
                <a:srgbClr val="FF0000"/>
              </a:solidFill>
              <a:sym typeface="Wingdings 2" panose="05020102010507070707" pitchFamily="18" charset="2"/>
            </a:endParaRPr>
          </a:p>
          <a:p>
            <a:endParaRPr lang="en-GB" sz="1200" dirty="0">
              <a:sym typeface="Wingdings 2" panose="05020102010507070707" pitchFamily="18" charset="2"/>
            </a:endParaRPr>
          </a:p>
        </p:txBody>
      </p:sp>
      <p:pic>
        <p:nvPicPr>
          <p:cNvPr id="28" name="Picture 27" descr="CC-BY-NC-SA icon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" y="6622517"/>
            <a:ext cx="657764" cy="23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8" descr="Icon&#10;&#10;Description automatically generated with low confidence">
            <a:extLst>
              <a:ext uri="{FF2B5EF4-FFF2-40B4-BE49-F238E27FC236}">
                <a16:creationId xmlns:a16="http://schemas.microsoft.com/office/drawing/2014/main" id="{112DC3AB-E836-4F56-B552-9DAC269EF2E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313" y="3758081"/>
            <a:ext cx="704478" cy="704478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B9BCFC67-AD30-4157-A476-2EAF22032D88}"/>
              </a:ext>
            </a:extLst>
          </p:cNvPr>
          <p:cNvSpPr/>
          <p:nvPr/>
        </p:nvSpPr>
        <p:spPr>
          <a:xfrm>
            <a:off x="401437" y="-44869"/>
            <a:ext cx="40875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0"/>
                <a:solidFill>
                  <a:schemeClr val="accent4">
                    <a:lumMod val="75000"/>
                  </a:schemeClr>
                </a:solidFill>
              </a:rPr>
              <a:t>Enthalpy of </a:t>
            </a:r>
            <a:r>
              <a:rPr lang="en-US" sz="2800" b="1" dirty="0" err="1">
                <a:ln w="0"/>
                <a:solidFill>
                  <a:schemeClr val="accent4">
                    <a:lumMod val="75000"/>
                  </a:schemeClr>
                </a:solidFill>
              </a:rPr>
              <a:t>Neutralisation</a:t>
            </a:r>
            <a:endParaRPr lang="en-US" sz="2800" b="1" cap="none" spc="0" dirty="0">
              <a:ln w="0"/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110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AQA GCSE Chemistry Required Practicals – Integrated Instructions – v0.1 –  09/07/18 © David Paterson, 2018 Shared under a Creative Commons “Attribution-NonCommercial-ShareAlike” license. https://creativecommons.org/licenses/by-nc-sa/2.0/uk/  Minor changes of layout along with changes in curricular references made by Chris Lloyd at SSERC.</dc:title>
  <dc:creator>Chris Lloyd</dc:creator>
  <cp:lastModifiedBy>Chris Lloyd</cp:lastModifiedBy>
  <cp:revision>1</cp:revision>
  <dcterms:created xsi:type="dcterms:W3CDTF">2021-03-18T09:26:41Z</dcterms:created>
  <dcterms:modified xsi:type="dcterms:W3CDTF">2021-03-18T09:26:51Z</dcterms:modified>
</cp:coreProperties>
</file>