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7BD32-596A-4233-8F46-F8E3B065A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AFF94-16AE-434F-8603-D27A0E38B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DD682-9A2B-4977-8F58-B2EE030F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C125-3728-4A31-9265-3257D9F2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21EE3-8AC0-45D6-9026-51EFE4250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65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0498-10DC-46FF-93D3-5FF1D9965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F5F33-5B4A-4AD6-B710-B05B866D2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036C3-77CF-4BA1-8CA4-2FBFFF221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38B84-32F8-4A46-BBCB-64A7EF2B4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3FF2D-0FB4-4B29-BA23-3CDCD054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12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6381D-B7AD-4B8C-8C16-FFD2D6FE1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67849-3030-4AED-88E6-0E18E3ED9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F8A85-7F08-4B67-968E-B36964F8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E604D-E0C8-45E5-A198-F32F921B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8A767-F194-432C-A8D9-26374BD69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19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AEA68-19DD-4CC6-99D8-538CE951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A7A0F-3A2F-44EE-9FB6-C089FC8AE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4BB60-CE9A-4018-831F-3D7C07E5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D9C5D-6ACA-4BDF-916A-492487B00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33CEF-D5E6-4922-991F-8E87537B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25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24B74-EB91-40A4-BD66-2606DC10F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37B6B-81D0-4388-BD8C-937A7C12A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5AC49-34A1-4BC8-AD39-B9C13B34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0CF6C-F2CD-4272-9E41-C832C3E68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3AC52-DBEC-4C96-9988-3320D7C9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48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0FDF-2139-4906-B656-91C17E67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4E1D2-3535-41AE-8EBC-707DC13B0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B28EE-094E-4D5E-BDC1-D16965E68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54C7D-8FDC-4EAA-A4E5-A2C18D39D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CD0C0-E9ED-4E75-9424-B272F3946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545EE-8F58-4616-8A13-A8F0B6EA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1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6431-9BD7-4AF0-9F5F-DC839C160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8C37B-8431-4AC0-A5CC-890197E3B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185A2-51EA-4662-99C2-EB03A0DA0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25ADF-8EC9-448F-B5AB-DDE90647F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43189B-24C6-488C-A187-835DF927F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6FB0FD-F95B-4407-ABDE-69227E129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3F550-C38F-473B-AC5E-AC282363F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9A2A2A-084C-40AE-8458-4287B028E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AD7F-1C5F-4998-8D6B-740B810A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07DC99-45E8-4722-8720-ECE26113B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5F5F7-2ED1-4CFD-93E0-5359741EC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9C237-4FC5-4E65-9996-6025DE33A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10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D7FA07-7B94-4FFD-94EB-B1EE54D2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37F5AA-1680-47ED-8FD5-E4111230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42010-E9CA-40B3-8932-698CA8933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98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345F2-6C2A-4CF2-AADC-600B78610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3B57A-B520-4BFB-A947-107E67B23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9B277-7242-4478-8210-6DFBEDBF5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07BE9-9799-4C57-BDFC-F5DDE0DD5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50CCD-DE39-44B7-9283-3C01DBC33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BE99E-30FB-411B-BEDB-7A54C333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95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4E781-5671-440B-936F-637AE850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A66BC8-9F69-43D9-A4FC-3726D8D53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5C48E0-8957-4E3C-B65A-FABEDDC5B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62925-66EA-495F-9515-2439F2C3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9ED70-46B9-4561-A0F7-6CAB92F4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269E-9A02-4E81-96FE-D0B497BA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82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E79966-E3E0-407E-B427-F4BB300C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47B8B-1D40-44FF-AEA7-7BC086D80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1152A-80C1-45E5-871D-C33190A11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93D98-2CD9-47B9-8FD5-CA88B4E79F6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E8BC8-789C-4984-B25B-F6F4B188A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07C91-136D-45E2-B3DB-BE19E1867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9811-7AC5-4549-A70D-DA042659C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23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/>
          <p:cNvSpPr/>
          <p:nvPr/>
        </p:nvSpPr>
        <p:spPr>
          <a:xfrm>
            <a:off x="10728406" y="2923392"/>
            <a:ext cx="128981" cy="784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rapezoid 85"/>
          <p:cNvSpPr/>
          <p:nvPr/>
        </p:nvSpPr>
        <p:spPr>
          <a:xfrm flipV="1">
            <a:off x="10739257" y="3707455"/>
            <a:ext cx="109551" cy="49986"/>
          </a:xfrm>
          <a:prstGeom prst="trapezoid">
            <a:avLst>
              <a:gd name="adj" fmla="val 329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2366714" y="2708724"/>
            <a:ext cx="1439645" cy="1798765"/>
            <a:chOff x="6534150" y="2184400"/>
            <a:chExt cx="1784350" cy="2082800"/>
          </a:xfrm>
        </p:grpSpPr>
        <p:sp>
          <p:nvSpPr>
            <p:cNvPr id="5" name="Freeform 4"/>
            <p:cNvSpPr/>
            <p:nvPr/>
          </p:nvSpPr>
          <p:spPr>
            <a:xfrm>
              <a:off x="6538913" y="3876675"/>
              <a:ext cx="1771650" cy="390525"/>
            </a:xfrm>
            <a:custGeom>
              <a:avLst/>
              <a:gdLst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624012 w 1771650"/>
                <a:gd name="connsiteY3" fmla="*/ 100013 h 390525"/>
                <a:gd name="connsiteX4" fmla="*/ 133350 w 1771650"/>
                <a:gd name="connsiteY4" fmla="*/ 114300 h 390525"/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624012 w 1771650"/>
                <a:gd name="connsiteY3" fmla="*/ 100013 h 390525"/>
                <a:gd name="connsiteX4" fmla="*/ 193675 w 1771650"/>
                <a:gd name="connsiteY4" fmla="*/ 6350 h 390525"/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579562 w 1771650"/>
                <a:gd name="connsiteY3" fmla="*/ 14288 h 390525"/>
                <a:gd name="connsiteX4" fmla="*/ 193675 w 1771650"/>
                <a:gd name="connsiteY4" fmla="*/ 6350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90525">
                  <a:moveTo>
                    <a:pt x="190500" y="0"/>
                  </a:moveTo>
                  <a:lnTo>
                    <a:pt x="0" y="381000"/>
                  </a:lnTo>
                  <a:lnTo>
                    <a:pt x="1771650" y="390525"/>
                  </a:lnTo>
                  <a:lnTo>
                    <a:pt x="1579562" y="14288"/>
                  </a:lnTo>
                  <a:lnTo>
                    <a:pt x="193675" y="6350"/>
                  </a:lnTo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Freeform 5"/>
            <p:cNvSpPr/>
            <p:nvPr/>
          </p:nvSpPr>
          <p:spPr>
            <a:xfrm>
              <a:off x="6534150" y="2184400"/>
              <a:ext cx="1784350" cy="2082800"/>
            </a:xfrm>
            <a:custGeom>
              <a:avLst/>
              <a:gdLst>
                <a:gd name="connsiteX0" fmla="*/ 622300 w 1784350"/>
                <a:gd name="connsiteY0" fmla="*/ 0 h 2082800"/>
                <a:gd name="connsiteX1" fmla="*/ 635000 w 1784350"/>
                <a:gd name="connsiteY1" fmla="*/ 889000 h 2082800"/>
                <a:gd name="connsiteX2" fmla="*/ 0 w 1784350"/>
                <a:gd name="connsiteY2" fmla="*/ 2076450 h 2082800"/>
                <a:gd name="connsiteX3" fmla="*/ 1784350 w 1784350"/>
                <a:gd name="connsiteY3" fmla="*/ 2082800 h 2082800"/>
                <a:gd name="connsiteX4" fmla="*/ 1136650 w 1784350"/>
                <a:gd name="connsiteY4" fmla="*/ 882650 h 2082800"/>
                <a:gd name="connsiteX5" fmla="*/ 1136650 w 1784350"/>
                <a:gd name="connsiteY5" fmla="*/ 19050 h 2082800"/>
                <a:gd name="connsiteX6" fmla="*/ 1136650 w 1784350"/>
                <a:gd name="connsiteY6" fmla="*/ 19050 h 2082800"/>
                <a:gd name="connsiteX7" fmla="*/ 1136650 w 1784350"/>
                <a:gd name="connsiteY7" fmla="*/ 19050 h 208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4350" h="2082800">
                  <a:moveTo>
                    <a:pt x="622300" y="0"/>
                  </a:moveTo>
                  <a:lnTo>
                    <a:pt x="635000" y="889000"/>
                  </a:lnTo>
                  <a:lnTo>
                    <a:pt x="0" y="2076450"/>
                  </a:lnTo>
                  <a:lnTo>
                    <a:pt x="1784350" y="2082800"/>
                  </a:lnTo>
                  <a:lnTo>
                    <a:pt x="1136650" y="882650"/>
                  </a:lnTo>
                  <a:lnTo>
                    <a:pt x="1136650" y="19050"/>
                  </a:lnTo>
                  <a:lnTo>
                    <a:pt x="1136650" y="19050"/>
                  </a:lnTo>
                  <a:lnTo>
                    <a:pt x="1136650" y="19050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 w="28575">
                  <a:solidFill>
                    <a:schemeClr val="tx1"/>
                  </a:solidFill>
                </a:ln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378628" y="2638204"/>
            <a:ext cx="504002" cy="2615840"/>
            <a:chOff x="8039998" y="1893160"/>
            <a:chExt cx="576002" cy="376783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8040000" y="4149000"/>
              <a:ext cx="105773" cy="3106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8288801" y="4149000"/>
              <a:ext cx="111199" cy="3106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145773" y="4459643"/>
              <a:ext cx="0" cy="11293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288801" y="4459642"/>
              <a:ext cx="0" cy="112935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400000" y="1893160"/>
              <a:ext cx="1" cy="22558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8039998" y="1893160"/>
              <a:ext cx="1" cy="22558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8039998" y="4725000"/>
              <a:ext cx="576002" cy="144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431829" y="4581001"/>
              <a:ext cx="112171" cy="432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>
              <a:off x="8255026" y="3933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8255026" y="3645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8255026" y="3357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255026" y="3069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8255026" y="2781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8255026" y="2493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8255026" y="218116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148486" y="5577677"/>
              <a:ext cx="29117" cy="833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8251547" y="5577677"/>
              <a:ext cx="29117" cy="833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91240" y="581488"/>
            <a:ext cx="2151383" cy="13390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25.0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NaOH (pipette)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26" name="Bent Arrow 25"/>
          <p:cNvSpPr/>
          <p:nvPr/>
        </p:nvSpPr>
        <p:spPr>
          <a:xfrm rot="5400000">
            <a:off x="2414406" y="2141515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" name="Bent Arrow 26"/>
          <p:cNvSpPr/>
          <p:nvPr/>
        </p:nvSpPr>
        <p:spPr>
          <a:xfrm rot="5400000">
            <a:off x="2429314" y="1390530"/>
            <a:ext cx="784424" cy="939052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0617" y="2043197"/>
            <a:ext cx="2151384" cy="13899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5-10 drops of indicator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6204855" y="2151111"/>
            <a:ext cx="583274" cy="802302"/>
            <a:chOff x="5492727" y="1287426"/>
            <a:chExt cx="1166548" cy="139491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5492727" y="1287426"/>
              <a:ext cx="511760" cy="6241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6147515" y="1287426"/>
              <a:ext cx="511760" cy="6241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004487" y="1911577"/>
              <a:ext cx="0" cy="77075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147515" y="1911576"/>
              <a:ext cx="0" cy="77075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912358" y="695608"/>
            <a:ext cx="2151383" cy="13929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Fill to 0.0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with H</a:t>
            </a:r>
            <a:r>
              <a:rPr lang="en-GB" sz="2000" baseline="-25000" dirty="0">
                <a:sym typeface="Wingdings 2" panose="05020102010507070707" pitchFamily="18" charset="2"/>
              </a:rPr>
              <a:t>2</a:t>
            </a:r>
            <a:r>
              <a:rPr lang="en-GB" sz="2000" dirty="0">
                <a:sym typeface="Wingdings 2" panose="05020102010507070707" pitchFamily="18" charset="2"/>
              </a:rPr>
              <a:t>SO</a:t>
            </a:r>
            <a:r>
              <a:rPr lang="en-GB" sz="2000" baseline="-25000" dirty="0">
                <a:sym typeface="Wingdings 2" panose="05020102010507070707" pitchFamily="18" charset="2"/>
              </a:rPr>
              <a:t>4</a:t>
            </a:r>
            <a:r>
              <a:rPr lang="en-GB" sz="2000" dirty="0">
                <a:sym typeface="Wingdings 2" panose="05020102010507070707" pitchFamily="18" charset="2"/>
              </a:rPr>
              <a:t> 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38" name="Bent Arrow 37"/>
          <p:cNvSpPr/>
          <p:nvPr/>
        </p:nvSpPr>
        <p:spPr>
          <a:xfrm rot="5400000">
            <a:off x="5954007" y="1652626"/>
            <a:ext cx="711200" cy="526712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 flipH="1">
            <a:off x="5603337" y="4404742"/>
            <a:ext cx="611463" cy="564453"/>
            <a:chOff x="3416300" y="2501900"/>
            <a:chExt cx="889000" cy="889000"/>
          </a:xfrm>
        </p:grpSpPr>
        <p:sp>
          <p:nvSpPr>
            <p:cNvPr id="40" name="Arc 39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4525578" y="3153689"/>
            <a:ext cx="1421864" cy="13404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Tap is closed    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81" name="Rectangle 80"/>
          <p:cNvSpPr/>
          <p:nvPr/>
        </p:nvSpPr>
        <p:spPr>
          <a:xfrm>
            <a:off x="10638619" y="1633314"/>
            <a:ext cx="315002" cy="1074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rapezoid 81"/>
          <p:cNvSpPr/>
          <p:nvPr/>
        </p:nvSpPr>
        <p:spPr>
          <a:xfrm flipV="1">
            <a:off x="10632000" y="2707730"/>
            <a:ext cx="321621" cy="215664"/>
          </a:xfrm>
          <a:prstGeom prst="trapezoid">
            <a:avLst>
              <a:gd name="adj" fmla="val 5260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5" name="Group 44"/>
          <p:cNvGrpSpPr/>
          <p:nvPr/>
        </p:nvGrpSpPr>
        <p:grpSpPr>
          <a:xfrm>
            <a:off x="10638619" y="1141602"/>
            <a:ext cx="504002" cy="2615840"/>
            <a:chOff x="8039998" y="1893160"/>
            <a:chExt cx="576002" cy="3767839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8040000" y="4149000"/>
              <a:ext cx="105773" cy="3106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8288801" y="4149000"/>
              <a:ext cx="111199" cy="31064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8145773" y="4459643"/>
              <a:ext cx="0" cy="11293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8288801" y="4459642"/>
              <a:ext cx="0" cy="112935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8400000" y="1893160"/>
              <a:ext cx="1" cy="22558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8039998" y="1893160"/>
              <a:ext cx="1" cy="22558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8039998" y="4725000"/>
              <a:ext cx="576002" cy="144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431829" y="4581001"/>
              <a:ext cx="112171" cy="432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8255026" y="3933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8255026" y="3645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8255026" y="3357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8255026" y="3069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8255026" y="2781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8255026" y="249300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8255026" y="2181160"/>
              <a:ext cx="1449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8148486" y="5577677"/>
              <a:ext cx="29117" cy="833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>
              <a:off x="8251547" y="5577677"/>
              <a:ext cx="29117" cy="833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10096936" y="4041820"/>
            <a:ext cx="1439645" cy="1798765"/>
            <a:chOff x="6534150" y="2184400"/>
            <a:chExt cx="1784350" cy="2082800"/>
          </a:xfrm>
        </p:grpSpPr>
        <p:sp>
          <p:nvSpPr>
            <p:cNvPr id="68" name="Freeform 67"/>
            <p:cNvSpPr/>
            <p:nvPr/>
          </p:nvSpPr>
          <p:spPr>
            <a:xfrm>
              <a:off x="6538913" y="3876675"/>
              <a:ext cx="1771650" cy="390525"/>
            </a:xfrm>
            <a:custGeom>
              <a:avLst/>
              <a:gdLst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624012 w 1771650"/>
                <a:gd name="connsiteY3" fmla="*/ 100013 h 390525"/>
                <a:gd name="connsiteX4" fmla="*/ 133350 w 1771650"/>
                <a:gd name="connsiteY4" fmla="*/ 114300 h 390525"/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624012 w 1771650"/>
                <a:gd name="connsiteY3" fmla="*/ 100013 h 390525"/>
                <a:gd name="connsiteX4" fmla="*/ 193675 w 1771650"/>
                <a:gd name="connsiteY4" fmla="*/ 6350 h 390525"/>
                <a:gd name="connsiteX0" fmla="*/ 190500 w 1771650"/>
                <a:gd name="connsiteY0" fmla="*/ 0 h 390525"/>
                <a:gd name="connsiteX1" fmla="*/ 0 w 1771650"/>
                <a:gd name="connsiteY1" fmla="*/ 381000 h 390525"/>
                <a:gd name="connsiteX2" fmla="*/ 1771650 w 1771650"/>
                <a:gd name="connsiteY2" fmla="*/ 390525 h 390525"/>
                <a:gd name="connsiteX3" fmla="*/ 1579562 w 1771650"/>
                <a:gd name="connsiteY3" fmla="*/ 14288 h 390525"/>
                <a:gd name="connsiteX4" fmla="*/ 193675 w 1771650"/>
                <a:gd name="connsiteY4" fmla="*/ 6350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90525">
                  <a:moveTo>
                    <a:pt x="190500" y="0"/>
                  </a:moveTo>
                  <a:lnTo>
                    <a:pt x="0" y="381000"/>
                  </a:lnTo>
                  <a:lnTo>
                    <a:pt x="1771650" y="390525"/>
                  </a:lnTo>
                  <a:lnTo>
                    <a:pt x="1579562" y="14288"/>
                  </a:lnTo>
                  <a:lnTo>
                    <a:pt x="193675" y="6350"/>
                  </a:lnTo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534150" y="2184400"/>
              <a:ext cx="1784350" cy="2082800"/>
            </a:xfrm>
            <a:custGeom>
              <a:avLst/>
              <a:gdLst>
                <a:gd name="connsiteX0" fmla="*/ 622300 w 1784350"/>
                <a:gd name="connsiteY0" fmla="*/ 0 h 2082800"/>
                <a:gd name="connsiteX1" fmla="*/ 635000 w 1784350"/>
                <a:gd name="connsiteY1" fmla="*/ 889000 h 2082800"/>
                <a:gd name="connsiteX2" fmla="*/ 0 w 1784350"/>
                <a:gd name="connsiteY2" fmla="*/ 2076450 h 2082800"/>
                <a:gd name="connsiteX3" fmla="*/ 1784350 w 1784350"/>
                <a:gd name="connsiteY3" fmla="*/ 2082800 h 2082800"/>
                <a:gd name="connsiteX4" fmla="*/ 1136650 w 1784350"/>
                <a:gd name="connsiteY4" fmla="*/ 882650 h 2082800"/>
                <a:gd name="connsiteX5" fmla="*/ 1136650 w 1784350"/>
                <a:gd name="connsiteY5" fmla="*/ 19050 h 2082800"/>
                <a:gd name="connsiteX6" fmla="*/ 1136650 w 1784350"/>
                <a:gd name="connsiteY6" fmla="*/ 19050 h 2082800"/>
                <a:gd name="connsiteX7" fmla="*/ 1136650 w 1784350"/>
                <a:gd name="connsiteY7" fmla="*/ 19050 h 208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4350" h="2082800">
                  <a:moveTo>
                    <a:pt x="622300" y="0"/>
                  </a:moveTo>
                  <a:lnTo>
                    <a:pt x="635000" y="889000"/>
                  </a:lnTo>
                  <a:lnTo>
                    <a:pt x="0" y="2076450"/>
                  </a:lnTo>
                  <a:lnTo>
                    <a:pt x="1784350" y="2082800"/>
                  </a:lnTo>
                  <a:lnTo>
                    <a:pt x="1136650" y="882650"/>
                  </a:lnTo>
                  <a:lnTo>
                    <a:pt x="1136650" y="19050"/>
                  </a:lnTo>
                  <a:lnTo>
                    <a:pt x="1136650" y="19050"/>
                  </a:lnTo>
                  <a:lnTo>
                    <a:pt x="1136650" y="19050"/>
                  </a:ln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 w="28575"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8015149" y="2175596"/>
            <a:ext cx="1811765" cy="15818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Add H</a:t>
            </a:r>
            <a:r>
              <a:rPr lang="en-GB" sz="2000" baseline="-25000" dirty="0">
                <a:sym typeface="Wingdings 2" panose="05020102010507070707" pitchFamily="18" charset="2"/>
              </a:rPr>
              <a:t>2</a:t>
            </a:r>
            <a:r>
              <a:rPr lang="en-GB" sz="2000" dirty="0">
                <a:sym typeface="Wingdings 2" panose="05020102010507070707" pitchFamily="18" charset="2"/>
              </a:rPr>
              <a:t>SO</a:t>
            </a:r>
            <a:r>
              <a:rPr lang="en-GB" sz="2000" baseline="-25000" dirty="0">
                <a:sym typeface="Wingdings 2" panose="05020102010507070707" pitchFamily="18" charset="2"/>
              </a:rPr>
              <a:t>4</a:t>
            </a:r>
            <a:r>
              <a:rPr lang="en-GB" sz="2000" baseline="300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and ….   </a:t>
            </a:r>
            <a:r>
              <a:rPr lang="en-GB" sz="3600" dirty="0">
                <a:sym typeface="Wingdings 2" panose="05020102010507070707" pitchFamily="18" charset="2"/>
              </a:rPr>
              <a:t></a:t>
            </a:r>
            <a:r>
              <a:rPr lang="en-GB" sz="2000" dirty="0">
                <a:sym typeface="Wingdings 2" panose="05020102010507070707" pitchFamily="18" charset="2"/>
              </a:rPr>
              <a:t>   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8015149" y="4221000"/>
            <a:ext cx="1896851" cy="16195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3600" dirty="0">
                <a:sym typeface="Wingdings 2" panose="05020102010507070707" pitchFamily="18" charset="2"/>
              </a:rPr>
              <a:t></a:t>
            </a:r>
            <a:r>
              <a:rPr lang="en-GB" sz="2000" dirty="0">
                <a:sym typeface="Wingdings 2" panose="05020102010507070707" pitchFamily="18" charset="2"/>
              </a:rPr>
              <a:t>… swirl until colour change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</p:txBody>
      </p:sp>
      <p:sp>
        <p:nvSpPr>
          <p:cNvPr id="73" name="Right Arrow 72"/>
          <p:cNvSpPr/>
          <p:nvPr/>
        </p:nvSpPr>
        <p:spPr>
          <a:xfrm>
            <a:off x="9834035" y="3032641"/>
            <a:ext cx="679435" cy="274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ight Arrow 73"/>
          <p:cNvSpPr/>
          <p:nvPr/>
        </p:nvSpPr>
        <p:spPr>
          <a:xfrm>
            <a:off x="9912000" y="4494138"/>
            <a:ext cx="531801" cy="274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5" name="Group 74"/>
          <p:cNvGrpSpPr/>
          <p:nvPr/>
        </p:nvGrpSpPr>
        <p:grpSpPr>
          <a:xfrm flipH="1">
            <a:off x="9718607" y="1455213"/>
            <a:ext cx="611463" cy="564453"/>
            <a:chOff x="3416300" y="2501900"/>
            <a:chExt cx="889000" cy="889000"/>
          </a:xfrm>
        </p:grpSpPr>
        <p:sp>
          <p:nvSpPr>
            <p:cNvPr id="76" name="Arc 75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7642978" y="671355"/>
            <a:ext cx="2164993" cy="1340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 </a:t>
            </a:r>
            <a:r>
              <a:rPr lang="en-GB" sz="2000" dirty="0">
                <a:sym typeface="Wingdings 2" panose="05020102010507070707" pitchFamily="18" charset="2"/>
              </a:rPr>
              <a:t>Measure and record volume 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    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87" name="Teardrop 86"/>
          <p:cNvSpPr/>
          <p:nvPr/>
        </p:nvSpPr>
        <p:spPr>
          <a:xfrm rot="18844372">
            <a:off x="10740178" y="3969714"/>
            <a:ext cx="90000" cy="900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9937115" y="5864824"/>
            <a:ext cx="1702885" cy="908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9" name="Picture 8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52" y="4541417"/>
            <a:ext cx="648000" cy="6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Freeform 90"/>
          <p:cNvSpPr/>
          <p:nvPr/>
        </p:nvSpPr>
        <p:spPr>
          <a:xfrm>
            <a:off x="3352800" y="478350"/>
            <a:ext cx="1341120" cy="6364409"/>
          </a:xfrm>
          <a:custGeom>
            <a:avLst/>
            <a:gdLst>
              <a:gd name="connsiteX0" fmla="*/ 0 w 1341120"/>
              <a:gd name="connsiteY0" fmla="*/ 0 h 6842760"/>
              <a:gd name="connsiteX1" fmla="*/ 243840 w 1341120"/>
              <a:gd name="connsiteY1" fmla="*/ 2453640 h 6842760"/>
              <a:gd name="connsiteX2" fmla="*/ 899160 w 1341120"/>
              <a:gd name="connsiteY2" fmla="*/ 4373880 h 6842760"/>
              <a:gd name="connsiteX3" fmla="*/ 1341120 w 1341120"/>
              <a:gd name="connsiteY3" fmla="*/ 6842760 h 684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1120" h="6842760">
                <a:moveTo>
                  <a:pt x="0" y="0"/>
                </a:moveTo>
                <a:cubicBezTo>
                  <a:pt x="46990" y="862330"/>
                  <a:pt x="93980" y="1724660"/>
                  <a:pt x="243840" y="2453640"/>
                </a:cubicBezTo>
                <a:cubicBezTo>
                  <a:pt x="393700" y="3182620"/>
                  <a:pt x="716280" y="3642360"/>
                  <a:pt x="899160" y="4373880"/>
                </a:cubicBezTo>
                <a:cubicBezTo>
                  <a:pt x="1082040" y="5105400"/>
                  <a:pt x="1211580" y="5974080"/>
                  <a:pt x="1341120" y="684276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>
            <a:off x="6888480" y="0"/>
            <a:ext cx="1219200" cy="6873240"/>
          </a:xfrm>
          <a:custGeom>
            <a:avLst/>
            <a:gdLst>
              <a:gd name="connsiteX0" fmla="*/ 0 w 1219200"/>
              <a:gd name="connsiteY0" fmla="*/ 0 h 6873240"/>
              <a:gd name="connsiteX1" fmla="*/ 502920 w 1219200"/>
              <a:gd name="connsiteY1" fmla="*/ 1965960 h 6873240"/>
              <a:gd name="connsiteX2" fmla="*/ 609600 w 1219200"/>
              <a:gd name="connsiteY2" fmla="*/ 4541520 h 6873240"/>
              <a:gd name="connsiteX3" fmla="*/ 1219200 w 1219200"/>
              <a:gd name="connsiteY3" fmla="*/ 687324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" h="6873240">
                <a:moveTo>
                  <a:pt x="0" y="0"/>
                </a:moveTo>
                <a:cubicBezTo>
                  <a:pt x="200660" y="604520"/>
                  <a:pt x="401320" y="1209040"/>
                  <a:pt x="502920" y="1965960"/>
                </a:cubicBezTo>
                <a:cubicBezTo>
                  <a:pt x="604520" y="2722880"/>
                  <a:pt x="490220" y="3723640"/>
                  <a:pt x="609600" y="4541520"/>
                </a:cubicBezTo>
                <a:cubicBezTo>
                  <a:pt x="728980" y="5359400"/>
                  <a:pt x="974090" y="6116320"/>
                  <a:pt x="1219200" y="687324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5" name="Picture 84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2CA1F759-9907-4782-A936-00BE4B67D4CC}"/>
              </a:ext>
            </a:extLst>
          </p:cNvPr>
          <p:cNvSpPr txBox="1"/>
          <p:nvPr/>
        </p:nvSpPr>
        <p:spPr>
          <a:xfrm>
            <a:off x="155594" y="5460456"/>
            <a:ext cx="4201947" cy="11008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4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Chemistry: Acids &amp; Bases – Neutralisation</a:t>
            </a:r>
          </a:p>
          <a:p>
            <a:endParaRPr lang="en-GB" sz="1400" b="1" dirty="0">
              <a:sym typeface="Wingdings 2" panose="05020102010507070707" pitchFamily="18" charset="2"/>
            </a:endParaRPr>
          </a:p>
          <a:p>
            <a:r>
              <a:rPr lang="en-GB" sz="14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safety spectacles/goggles as instructed (depending on the concentration)</a:t>
            </a:r>
          </a:p>
          <a:p>
            <a:endParaRPr lang="en-GB" sz="1400" dirty="0">
              <a:sym typeface="Wingdings 2" panose="05020102010507070707" pitchFamily="18" charset="2"/>
            </a:endParaRP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A9FEABE-33B4-4A1A-BCD3-8EED1671D3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17" y="3838469"/>
            <a:ext cx="641732" cy="641732"/>
          </a:xfrm>
          <a:prstGeom prst="rect">
            <a:avLst/>
          </a:prstGeom>
        </p:spPr>
      </p:pic>
      <p:sp>
        <p:nvSpPr>
          <p:cNvPr id="93" name="Rectangle 92">
            <a:extLst>
              <a:ext uri="{FF2B5EF4-FFF2-40B4-BE49-F238E27FC236}">
                <a16:creationId xmlns:a16="http://schemas.microsoft.com/office/drawing/2014/main" id="{16F47E4F-61DE-4B5A-A8EC-4D21BD2BB738}"/>
              </a:ext>
            </a:extLst>
          </p:cNvPr>
          <p:cNvSpPr/>
          <p:nvPr/>
        </p:nvSpPr>
        <p:spPr>
          <a:xfrm>
            <a:off x="412599" y="-44869"/>
            <a:ext cx="40652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 err="1">
                <a:ln w="0"/>
                <a:solidFill>
                  <a:schemeClr val="accent4">
                    <a:lumMod val="75000"/>
                  </a:schemeClr>
                </a:solidFill>
              </a:rPr>
              <a:t>Neutralisation</a:t>
            </a:r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 by titration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00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2021-03-18T09:24:36Z</dcterms:created>
  <dcterms:modified xsi:type="dcterms:W3CDTF">2021-03-18T09:25:02Z</dcterms:modified>
</cp:coreProperties>
</file>