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8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161F3-8CEC-46C0-B74B-95AE755DAE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FA52FD-B20F-4B5F-B07A-285F408DFB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709F8-ADBE-4955-A10C-EC1DCD309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67BA-EDD0-4003-A739-BADD2B621CA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70C2E-1726-47C0-A76E-3BFC7E59D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3B89B-641C-4118-A7ED-58F00AD3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31F9-DE0C-4537-8B10-CFD9DAA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07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2EA66-6345-4449-8304-DA88AF795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51AA63-7A8D-4C7A-8D06-B84D18C048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60BCF-42C1-455A-A42F-33277188B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67BA-EDD0-4003-A739-BADD2B621CA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B987F-C653-4FAF-8F48-D0F611847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63089-5E49-4B66-A4CF-EECFB0D73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31F9-DE0C-4537-8B10-CFD9DAA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984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499DDE-0820-411C-9BA7-DBCA92CF02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EC7418-036A-4388-95C2-9627D83CF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BB848-40AD-45A0-8445-E7DD7679E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67BA-EDD0-4003-A739-BADD2B621CA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A03E6-8E0E-4CDF-A6C0-73387728E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54A1A-08F4-4B8E-AFE2-6399E6EB3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31F9-DE0C-4537-8B10-CFD9DAA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55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0B346-DF00-4AE9-8870-D787E2C43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BB980-8EA3-4645-BA0C-E38B7EE51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78FB3-1BEF-4EE3-8E9F-656B54B6F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67BA-EDD0-4003-A739-BADD2B621CA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E9EB5-8FD1-48AD-969C-8A36FF3E3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06775-9DCE-479A-8F41-E57DF5B78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31F9-DE0C-4537-8B10-CFD9DAA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817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2AC6D-7F48-4340-83E6-7169D1FFB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65F80-4928-4697-9F3B-8855973A1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7A20C-FF65-4DAE-B480-6D9025863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67BA-EDD0-4003-A739-BADD2B621CA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F8F68-DBC0-4382-8376-89E8D4229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0D0C9-49BB-4BD8-8510-27414DF6C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31F9-DE0C-4537-8B10-CFD9DAA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47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01EF5-0E12-4941-9690-2FE1B002A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60811-2AD6-4012-AA31-3A26F03346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1C8D8-D22E-4408-A7B7-5F70B49B5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066B27-5655-4CF3-AA00-BE83AD67E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67BA-EDD0-4003-A739-BADD2B621CA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E9AFDD-22B3-4CA3-9247-613FA14F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3D855-93F6-4302-BD17-7F484F916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31F9-DE0C-4537-8B10-CFD9DAA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5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A23C4-944E-40E9-A434-716E60390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A467B-B112-498B-8B1B-4AA6F9972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1472A6-2A1E-4D65-A9CE-2BDC2DDBAE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5C1111-283B-4AC9-B77B-A0EE7E1392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BCAB6-1A8B-4B96-AC69-7542E3907F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3DEF2A-F3DF-4BA8-845E-013B6A06A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67BA-EDD0-4003-A739-BADD2B621CA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859936-D3EA-49D8-8888-EDB17B75D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7F7A13-728E-47C6-8660-C31AB30DA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31F9-DE0C-4537-8B10-CFD9DAA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05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AB133-84E3-4510-9892-6F4EBC443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1A128A-71E1-46EE-A708-0B095AAFB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67BA-EDD0-4003-A739-BADD2B621CA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FAE5B3-D8BC-42A3-ACD8-D61547530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6C7B7-AB47-41AB-9449-66D54D573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31F9-DE0C-4537-8B10-CFD9DAA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64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A7E173-AE85-4978-AE5D-8D58AF86C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67BA-EDD0-4003-A739-BADD2B621CA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ED240A-70F7-4AED-8C81-0A37EE310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AA8CC4-12CA-4CD5-B100-7BF80BF07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31F9-DE0C-4537-8B10-CFD9DAA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84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A2A04-A0B3-41DD-A89A-8EDB56836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D512C-F664-4778-AB2F-34023E042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C88449-862D-46CB-B9A9-AA38E6E6B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86CCBF-A306-4F08-8C9A-22B206B22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67BA-EDD0-4003-A739-BADD2B621CA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399E34-65A5-470B-A6EA-0F5B98338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7B4EC-5079-4D76-A91C-ACBBD6B6D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31F9-DE0C-4537-8B10-CFD9DAA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27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D376F-FA5A-4455-9D96-1C2227C6D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7B5DB5-10D5-4279-96DE-52BAE5848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C5C47-40DD-418B-9F42-1C7C97DD4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7E28F-8228-46C4-9AC5-D3E6E8AA6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167BA-EDD0-4003-A739-BADD2B621CA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A3437-D9B3-475D-BC5A-123EAA8DB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D8968-463B-4F29-9E55-033971882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31F9-DE0C-4537-8B10-CFD9DAA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113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738135-0744-43DE-9A2D-5AB90D5C2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75E96-E815-4179-8546-339CBA33C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F5A3D7-2561-4CC9-952C-E50BA68EE1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167BA-EDD0-4003-A739-BADD2B621CA3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42DC7-EC4C-4AE4-8F4A-3F81F2B6E6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AC897-8775-4866-896C-C44A4D1C8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E31F9-DE0C-4537-8B10-CFD9DAA3F8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07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11"/>
          </a:xfrm>
        </p:spPr>
        <p:txBody>
          <a:bodyPr>
            <a:noAutofit/>
          </a:bodyPr>
          <a:lstStyle/>
          <a:p>
            <a:r>
              <a:rPr lang="en-GB" sz="1800" dirty="0"/>
              <a:t>AQA GCSE Chemistry Required Practicals – Integrated Instructions – v0.1 –  09/07/18</a:t>
            </a:r>
            <a:br>
              <a:rPr lang="en-GB" sz="1800" dirty="0"/>
            </a:br>
            <a:r>
              <a:rPr lang="en-GB" sz="1800" dirty="0"/>
              <a:t>© David Paterson, 2018</a:t>
            </a:r>
            <a:br>
              <a:rPr lang="en-GB" sz="1800" dirty="0"/>
            </a:br>
            <a:r>
              <a:rPr lang="en-GB" sz="1800" dirty="0"/>
              <a:t>Shared under a Creative Commons “Attribution-</a:t>
            </a:r>
            <a:r>
              <a:rPr lang="en-GB" sz="1800" dirty="0" err="1"/>
              <a:t>NonCommercial</a:t>
            </a:r>
            <a:r>
              <a:rPr lang="en-GB" sz="1800" dirty="0"/>
              <a:t>-</a:t>
            </a:r>
            <a:r>
              <a:rPr lang="en-GB" sz="1800" dirty="0" err="1"/>
              <a:t>ShareAlike</a:t>
            </a:r>
            <a:r>
              <a:rPr lang="en-GB" sz="1800" dirty="0"/>
              <a:t>” license.</a:t>
            </a:r>
            <a:br>
              <a:rPr lang="en-GB" sz="1800" dirty="0"/>
            </a:br>
            <a:r>
              <a:rPr lang="en-GB" sz="1800" dirty="0">
                <a:hlinkClick r:id="rId2"/>
              </a:rPr>
              <a:t>https://creativecommons.org/licenses/by-nc-sa/2.0/uk/</a:t>
            </a:r>
            <a:br>
              <a:rPr lang="en-GB" sz="1800" dirty="0"/>
            </a:br>
            <a:br>
              <a:rPr lang="en-GB" sz="1800" dirty="0"/>
            </a:br>
            <a:r>
              <a:rPr lang="en-GB" sz="1800" b="1" dirty="0">
                <a:solidFill>
                  <a:srgbClr val="0070C0"/>
                </a:solidFill>
              </a:rPr>
              <a:t>Minor changes of layout along with changes in curricular references made by Chris Lloyd at SSERC.</a:t>
            </a:r>
          </a:p>
        </p:txBody>
      </p:sp>
      <p:pic>
        <p:nvPicPr>
          <p:cNvPr id="4" name="Picture 3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621" y="626014"/>
            <a:ext cx="1756001" cy="62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000" y="3396171"/>
            <a:ext cx="481965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000" y="2781000"/>
            <a:ext cx="4467916" cy="3632081"/>
          </a:xfrm>
          <a:prstGeom prst="rect">
            <a:avLst/>
          </a:prstGeom>
        </p:spPr>
      </p:pic>
      <p:pic>
        <p:nvPicPr>
          <p:cNvPr id="7" name="Picture 6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1A2D0E7-44AB-4F23-8185-37E98ECDD102}"/>
              </a:ext>
            </a:extLst>
          </p:cNvPr>
          <p:cNvGrpSpPr/>
          <p:nvPr/>
        </p:nvGrpSpPr>
        <p:grpSpPr>
          <a:xfrm>
            <a:off x="6927742" y="3155361"/>
            <a:ext cx="4267081" cy="3464327"/>
            <a:chOff x="6927742" y="2707873"/>
            <a:chExt cx="4267081" cy="3464327"/>
          </a:xfrm>
        </p:grpSpPr>
        <p:sp>
          <p:nvSpPr>
            <p:cNvPr id="47" name="Rectangle 46"/>
            <p:cNvSpPr/>
            <p:nvPr/>
          </p:nvSpPr>
          <p:spPr>
            <a:xfrm>
              <a:off x="7695794" y="5659769"/>
              <a:ext cx="2895100" cy="51243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7531673" y="3148685"/>
              <a:ext cx="3059221" cy="3023515"/>
            </a:xfrm>
            <a:custGeom>
              <a:avLst/>
              <a:gdLst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44568"/>
                <a:gd name="connsiteY0" fmla="*/ 265800 h 2483180"/>
                <a:gd name="connsiteX1" fmla="*/ 132349 w 1944568"/>
                <a:gd name="connsiteY1" fmla="*/ 166740 h 2483180"/>
                <a:gd name="connsiteX2" fmla="*/ 117109 w 1944568"/>
                <a:gd name="connsiteY2" fmla="*/ 2208900 h 2483180"/>
                <a:gd name="connsiteX3" fmla="*/ 1793509 w 1944568"/>
                <a:gd name="connsiteY3" fmla="*/ 2231760 h 2483180"/>
                <a:gd name="connsiteX4" fmla="*/ 1862089 w 1944568"/>
                <a:gd name="connsiteY4" fmla="*/ 75300 h 2483180"/>
                <a:gd name="connsiteX0" fmla="*/ 56149 w 2003693"/>
                <a:gd name="connsiteY0" fmla="*/ 265800 h 2487254"/>
                <a:gd name="connsiteX1" fmla="*/ 132349 w 2003693"/>
                <a:gd name="connsiteY1" fmla="*/ 166740 h 2487254"/>
                <a:gd name="connsiteX2" fmla="*/ 117109 w 2003693"/>
                <a:gd name="connsiteY2" fmla="*/ 2208900 h 2487254"/>
                <a:gd name="connsiteX3" fmla="*/ 1877329 w 2003693"/>
                <a:gd name="connsiteY3" fmla="*/ 2239380 h 2487254"/>
                <a:gd name="connsiteX4" fmla="*/ 1862089 w 2003693"/>
                <a:gd name="connsiteY4" fmla="*/ 75300 h 2487254"/>
                <a:gd name="connsiteX0" fmla="*/ 56149 w 1877329"/>
                <a:gd name="connsiteY0" fmla="*/ 265800 h 2487254"/>
                <a:gd name="connsiteX1" fmla="*/ 132349 w 1877329"/>
                <a:gd name="connsiteY1" fmla="*/ 166740 h 2487254"/>
                <a:gd name="connsiteX2" fmla="*/ 117109 w 1877329"/>
                <a:gd name="connsiteY2" fmla="*/ 2208900 h 2487254"/>
                <a:gd name="connsiteX3" fmla="*/ 1877329 w 1877329"/>
                <a:gd name="connsiteY3" fmla="*/ 2239380 h 2487254"/>
                <a:gd name="connsiteX4" fmla="*/ 1862089 w 1877329"/>
                <a:gd name="connsiteY4" fmla="*/ 75300 h 2487254"/>
                <a:gd name="connsiteX0" fmla="*/ 56149 w 1877329"/>
                <a:gd name="connsiteY0" fmla="*/ 265800 h 2369571"/>
                <a:gd name="connsiteX1" fmla="*/ 132349 w 1877329"/>
                <a:gd name="connsiteY1" fmla="*/ 166740 h 2369571"/>
                <a:gd name="connsiteX2" fmla="*/ 117109 w 1877329"/>
                <a:gd name="connsiteY2" fmla="*/ 2208900 h 2369571"/>
                <a:gd name="connsiteX3" fmla="*/ 1877329 w 1877329"/>
                <a:gd name="connsiteY3" fmla="*/ 2239380 h 2369571"/>
                <a:gd name="connsiteX4" fmla="*/ 1862089 w 1877329"/>
                <a:gd name="connsiteY4" fmla="*/ 75300 h 2369571"/>
                <a:gd name="connsiteX0" fmla="*/ 56149 w 1877329"/>
                <a:gd name="connsiteY0" fmla="*/ 265800 h 2239380"/>
                <a:gd name="connsiteX1" fmla="*/ 132349 w 1877329"/>
                <a:gd name="connsiteY1" fmla="*/ 166740 h 2239380"/>
                <a:gd name="connsiteX2" fmla="*/ 117109 w 1877329"/>
                <a:gd name="connsiteY2" fmla="*/ 2208900 h 2239380"/>
                <a:gd name="connsiteX3" fmla="*/ 1877329 w 1877329"/>
                <a:gd name="connsiteY3" fmla="*/ 2239380 h 2239380"/>
                <a:gd name="connsiteX4" fmla="*/ 1862089 w 1877329"/>
                <a:gd name="connsiteY4" fmla="*/ 75300 h 2239380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60960 w 1821180"/>
                <a:gd name="connsiteY2" fmla="*/ 2208900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265800 h 2248128"/>
                <a:gd name="connsiteX1" fmla="*/ 76200 w 1821180"/>
                <a:gd name="connsiteY1" fmla="*/ 166740 h 2248128"/>
                <a:gd name="connsiteX2" fmla="*/ 70485 w 1821180"/>
                <a:gd name="connsiteY2" fmla="*/ 2237475 h 2248128"/>
                <a:gd name="connsiteX3" fmla="*/ 1821180 w 1821180"/>
                <a:gd name="connsiteY3" fmla="*/ 2239380 h 2248128"/>
                <a:gd name="connsiteX4" fmla="*/ 1805940 w 1821180"/>
                <a:gd name="connsiteY4" fmla="*/ 75300 h 2248128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70485 w 1821180"/>
                <a:gd name="connsiteY2" fmla="*/ 2237475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342674 h 2316254"/>
                <a:gd name="connsiteX1" fmla="*/ 76200 w 1821180"/>
                <a:gd name="connsiteY1" fmla="*/ 138839 h 2316254"/>
                <a:gd name="connsiteX2" fmla="*/ 70485 w 1821180"/>
                <a:gd name="connsiteY2" fmla="*/ 2314349 h 2316254"/>
                <a:gd name="connsiteX3" fmla="*/ 1821180 w 1821180"/>
                <a:gd name="connsiteY3" fmla="*/ 2316254 h 2316254"/>
                <a:gd name="connsiteX4" fmla="*/ 1805940 w 1821180"/>
                <a:gd name="connsiteY4" fmla="*/ 152174 h 2316254"/>
                <a:gd name="connsiteX0" fmla="*/ 0 w 2002155"/>
                <a:gd name="connsiteY0" fmla="*/ 338997 h 2317340"/>
                <a:gd name="connsiteX1" fmla="*/ 257175 w 2002155"/>
                <a:gd name="connsiteY1" fmla="*/ 139925 h 2317340"/>
                <a:gd name="connsiteX2" fmla="*/ 251460 w 2002155"/>
                <a:gd name="connsiteY2" fmla="*/ 2315435 h 2317340"/>
                <a:gd name="connsiteX3" fmla="*/ 2002155 w 2002155"/>
                <a:gd name="connsiteY3" fmla="*/ 2317340 h 2317340"/>
                <a:gd name="connsiteX4" fmla="*/ 1986915 w 2002155"/>
                <a:gd name="connsiteY4" fmla="*/ 153260 h 2317340"/>
                <a:gd name="connsiteX0" fmla="*/ 0 w 2002155"/>
                <a:gd name="connsiteY0" fmla="*/ 269561 h 2247904"/>
                <a:gd name="connsiteX1" fmla="*/ 257175 w 2002155"/>
                <a:gd name="connsiteY1" fmla="*/ 70489 h 2247904"/>
                <a:gd name="connsiteX2" fmla="*/ 251460 w 2002155"/>
                <a:gd name="connsiteY2" fmla="*/ 2245999 h 2247904"/>
                <a:gd name="connsiteX3" fmla="*/ 2002155 w 2002155"/>
                <a:gd name="connsiteY3" fmla="*/ 2247904 h 2247904"/>
                <a:gd name="connsiteX4" fmla="*/ 1986915 w 2002155"/>
                <a:gd name="connsiteY4" fmla="*/ 83824 h 2247904"/>
                <a:gd name="connsiteX0" fmla="*/ 0 w 1968818"/>
                <a:gd name="connsiteY0" fmla="*/ 262089 h 2249957"/>
                <a:gd name="connsiteX1" fmla="*/ 223838 w 1968818"/>
                <a:gd name="connsiteY1" fmla="*/ 72542 h 2249957"/>
                <a:gd name="connsiteX2" fmla="*/ 218123 w 1968818"/>
                <a:gd name="connsiteY2" fmla="*/ 2248052 h 2249957"/>
                <a:gd name="connsiteX3" fmla="*/ 1968818 w 1968818"/>
                <a:gd name="connsiteY3" fmla="*/ 2249957 h 2249957"/>
                <a:gd name="connsiteX4" fmla="*/ 1953578 w 1968818"/>
                <a:gd name="connsiteY4" fmla="*/ 85877 h 2249957"/>
                <a:gd name="connsiteX0" fmla="*/ 0 w 1973581"/>
                <a:gd name="connsiteY0" fmla="*/ 213006 h 2267549"/>
                <a:gd name="connsiteX1" fmla="*/ 228601 w 1973581"/>
                <a:gd name="connsiteY1" fmla="*/ 90134 h 2267549"/>
                <a:gd name="connsiteX2" fmla="*/ 222886 w 1973581"/>
                <a:gd name="connsiteY2" fmla="*/ 2265644 h 2267549"/>
                <a:gd name="connsiteX3" fmla="*/ 1973581 w 1973581"/>
                <a:gd name="connsiteY3" fmla="*/ 2267549 h 2267549"/>
                <a:gd name="connsiteX4" fmla="*/ 1958341 w 1973581"/>
                <a:gd name="connsiteY4" fmla="*/ 103469 h 2267549"/>
                <a:gd name="connsiteX0" fmla="*/ 0 w 1973581"/>
                <a:gd name="connsiteY0" fmla="*/ 195480 h 2250023"/>
                <a:gd name="connsiteX1" fmla="*/ 228601 w 1973581"/>
                <a:gd name="connsiteY1" fmla="*/ 72608 h 2250023"/>
                <a:gd name="connsiteX2" fmla="*/ 222886 w 1973581"/>
                <a:gd name="connsiteY2" fmla="*/ 2248118 h 2250023"/>
                <a:gd name="connsiteX3" fmla="*/ 1973581 w 1973581"/>
                <a:gd name="connsiteY3" fmla="*/ 2250023 h 2250023"/>
                <a:gd name="connsiteX4" fmla="*/ 1958341 w 1973581"/>
                <a:gd name="connsiteY4" fmla="*/ 85943 h 2250023"/>
                <a:gd name="connsiteX0" fmla="*/ 0 w 1964056"/>
                <a:gd name="connsiteY0" fmla="*/ 195480 h 2250023"/>
                <a:gd name="connsiteX1" fmla="*/ 228601 w 1964056"/>
                <a:gd name="connsiteY1" fmla="*/ 72608 h 2250023"/>
                <a:gd name="connsiteX2" fmla="*/ 222886 w 1964056"/>
                <a:gd name="connsiteY2" fmla="*/ 2248118 h 2250023"/>
                <a:gd name="connsiteX3" fmla="*/ 1964056 w 1964056"/>
                <a:gd name="connsiteY3" fmla="*/ 2250023 h 2250023"/>
                <a:gd name="connsiteX4" fmla="*/ 1958341 w 1964056"/>
                <a:gd name="connsiteY4" fmla="*/ 85943 h 2250023"/>
                <a:gd name="connsiteX0" fmla="*/ 0 w 1966757"/>
                <a:gd name="connsiteY0" fmla="*/ 195480 h 2250023"/>
                <a:gd name="connsiteX1" fmla="*/ 228601 w 1966757"/>
                <a:gd name="connsiteY1" fmla="*/ 72608 h 2250023"/>
                <a:gd name="connsiteX2" fmla="*/ 222886 w 1966757"/>
                <a:gd name="connsiteY2" fmla="*/ 2248118 h 2250023"/>
                <a:gd name="connsiteX3" fmla="*/ 1964056 w 1966757"/>
                <a:gd name="connsiteY3" fmla="*/ 2250023 h 2250023"/>
                <a:gd name="connsiteX4" fmla="*/ 1958341 w 1966757"/>
                <a:gd name="connsiteY4" fmla="*/ 85943 h 2250023"/>
                <a:gd name="connsiteX0" fmla="*/ 0 w 1852457"/>
                <a:gd name="connsiteY0" fmla="*/ 137159 h 2274252"/>
                <a:gd name="connsiteX1" fmla="*/ 114301 w 1852457"/>
                <a:gd name="connsiteY1" fmla="*/ 96837 h 2274252"/>
                <a:gd name="connsiteX2" fmla="*/ 108586 w 1852457"/>
                <a:gd name="connsiteY2" fmla="*/ 2272347 h 2274252"/>
                <a:gd name="connsiteX3" fmla="*/ 1849756 w 1852457"/>
                <a:gd name="connsiteY3" fmla="*/ 2274252 h 2274252"/>
                <a:gd name="connsiteX4" fmla="*/ 1844041 w 1852457"/>
                <a:gd name="connsiteY4" fmla="*/ 110172 h 2274252"/>
                <a:gd name="connsiteX0" fmla="*/ 0 w 1852457"/>
                <a:gd name="connsiteY0" fmla="*/ 123163 h 2260256"/>
                <a:gd name="connsiteX1" fmla="*/ 114301 w 1852457"/>
                <a:gd name="connsiteY1" fmla="*/ 82841 h 2260256"/>
                <a:gd name="connsiteX2" fmla="*/ 108586 w 1852457"/>
                <a:gd name="connsiteY2" fmla="*/ 2258351 h 2260256"/>
                <a:gd name="connsiteX3" fmla="*/ 1849756 w 1852457"/>
                <a:gd name="connsiteY3" fmla="*/ 2260256 h 2260256"/>
                <a:gd name="connsiteX4" fmla="*/ 1844041 w 1852457"/>
                <a:gd name="connsiteY4" fmla="*/ 96176 h 2260256"/>
                <a:gd name="connsiteX0" fmla="*/ 7825 w 1860282"/>
                <a:gd name="connsiteY0" fmla="*/ 117450 h 2254543"/>
                <a:gd name="connsiteX1" fmla="*/ 122126 w 1860282"/>
                <a:gd name="connsiteY1" fmla="*/ 77128 h 2254543"/>
                <a:gd name="connsiteX2" fmla="*/ 116411 w 1860282"/>
                <a:gd name="connsiteY2" fmla="*/ 2252638 h 2254543"/>
                <a:gd name="connsiteX3" fmla="*/ 1857581 w 1860282"/>
                <a:gd name="connsiteY3" fmla="*/ 2254543 h 2254543"/>
                <a:gd name="connsiteX4" fmla="*/ 1851866 w 1860282"/>
                <a:gd name="connsiteY4" fmla="*/ 90463 h 2254543"/>
                <a:gd name="connsiteX0" fmla="*/ 1215 w 1853672"/>
                <a:gd name="connsiteY0" fmla="*/ 83599 h 2220692"/>
                <a:gd name="connsiteX1" fmla="*/ 115516 w 1853672"/>
                <a:gd name="connsiteY1" fmla="*/ 43277 h 2220692"/>
                <a:gd name="connsiteX2" fmla="*/ 109801 w 1853672"/>
                <a:gd name="connsiteY2" fmla="*/ 2218787 h 2220692"/>
                <a:gd name="connsiteX3" fmla="*/ 1850971 w 1853672"/>
                <a:gd name="connsiteY3" fmla="*/ 2220692 h 2220692"/>
                <a:gd name="connsiteX4" fmla="*/ 1845256 w 1853672"/>
                <a:gd name="connsiteY4" fmla="*/ 56612 h 2220692"/>
                <a:gd name="connsiteX0" fmla="*/ 1434 w 1839604"/>
                <a:gd name="connsiteY0" fmla="*/ 57124 h 2234698"/>
                <a:gd name="connsiteX1" fmla="*/ 101448 w 1839604"/>
                <a:gd name="connsiteY1" fmla="*/ 57283 h 2234698"/>
                <a:gd name="connsiteX2" fmla="*/ 95733 w 1839604"/>
                <a:gd name="connsiteY2" fmla="*/ 2232793 h 2234698"/>
                <a:gd name="connsiteX3" fmla="*/ 1836903 w 1839604"/>
                <a:gd name="connsiteY3" fmla="*/ 2234698 h 2234698"/>
                <a:gd name="connsiteX4" fmla="*/ 1831188 w 1839604"/>
                <a:gd name="connsiteY4" fmla="*/ 70618 h 2234698"/>
                <a:gd name="connsiteX0" fmla="*/ 0 w 1838170"/>
                <a:gd name="connsiteY0" fmla="*/ 65540 h 2243114"/>
                <a:gd name="connsiteX1" fmla="*/ 100014 w 1838170"/>
                <a:gd name="connsiteY1" fmla="*/ 65699 h 2243114"/>
                <a:gd name="connsiteX2" fmla="*/ 94299 w 1838170"/>
                <a:gd name="connsiteY2" fmla="*/ 2241209 h 2243114"/>
                <a:gd name="connsiteX3" fmla="*/ 1835469 w 1838170"/>
                <a:gd name="connsiteY3" fmla="*/ 2243114 h 2243114"/>
                <a:gd name="connsiteX4" fmla="*/ 1829754 w 1838170"/>
                <a:gd name="connsiteY4" fmla="*/ 79034 h 224311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79944 h 224402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6126 h 2244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8170" h="2244024">
                  <a:moveTo>
                    <a:pt x="0" y="66450"/>
                  </a:moveTo>
                  <a:cubicBezTo>
                    <a:pt x="2063" y="-18004"/>
                    <a:pt x="101760" y="-26259"/>
                    <a:pt x="100014" y="66609"/>
                  </a:cubicBezTo>
                  <a:cubicBezTo>
                    <a:pt x="110174" y="390459"/>
                    <a:pt x="99379" y="1852229"/>
                    <a:pt x="94299" y="2242119"/>
                  </a:cubicBezTo>
                  <a:lnTo>
                    <a:pt x="1835469" y="2244024"/>
                  </a:lnTo>
                  <a:cubicBezTo>
                    <a:pt x="1842454" y="1776029"/>
                    <a:pt x="1834199" y="975136"/>
                    <a:pt x="1829754" y="612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8235926" y="2724150"/>
              <a:ext cx="2062480" cy="3136754"/>
              <a:chOff x="6742284" y="761067"/>
              <a:chExt cx="2062480" cy="3349885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6742284" y="761067"/>
                <a:ext cx="2062480" cy="3135085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6742284" y="3591352"/>
                <a:ext cx="2062480" cy="51960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6937864" y="3501351"/>
                <a:ext cx="180000" cy="180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7313444" y="3501351"/>
                <a:ext cx="180000" cy="180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7689024" y="3495901"/>
                <a:ext cx="180000" cy="180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8064604" y="3495901"/>
                <a:ext cx="180000" cy="180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8440184" y="3495901"/>
                <a:ext cx="180000" cy="180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799494" y="761067"/>
                <a:ext cx="1916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dirty="0"/>
              </a:p>
            </p:txBody>
          </p:sp>
        </p:grpSp>
        <p:sp>
          <p:nvSpPr>
            <p:cNvPr id="40" name="Rectangle 39"/>
            <p:cNvSpPr/>
            <p:nvPr/>
          </p:nvSpPr>
          <p:spPr>
            <a:xfrm>
              <a:off x="6927742" y="2824879"/>
              <a:ext cx="4267081" cy="27503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235926" y="2707873"/>
              <a:ext cx="2062480" cy="47073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9005068" y="3004426"/>
              <a:ext cx="555580" cy="29393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4" name="Straight Connector 53"/>
            <p:cNvCxnSpPr/>
            <p:nvPr/>
          </p:nvCxnSpPr>
          <p:spPr>
            <a:xfrm flipV="1">
              <a:off x="8235926" y="3497580"/>
              <a:ext cx="2062480" cy="6705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185210" y="3735472"/>
            <a:ext cx="1910115" cy="10103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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Draw base line in pencil  </a:t>
            </a:r>
            <a:r>
              <a:rPr lang="en-GB" sz="2000" dirty="0">
                <a:sym typeface="Wingdings" panose="05000000000000000000" pitchFamily="2" charset="2"/>
              </a:rPr>
              <a:t></a:t>
            </a:r>
            <a:endParaRPr lang="en-GB" sz="2400" dirty="0"/>
          </a:p>
        </p:txBody>
      </p:sp>
      <p:sp>
        <p:nvSpPr>
          <p:cNvPr id="13" name="Right Arrow 12"/>
          <p:cNvSpPr/>
          <p:nvPr/>
        </p:nvSpPr>
        <p:spPr>
          <a:xfrm rot="19707806">
            <a:off x="2056118" y="3859920"/>
            <a:ext cx="850900" cy="3084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163435" y="1639487"/>
            <a:ext cx="1927449" cy="2042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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Spot each food colouring in turn:</a:t>
            </a: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A </a:t>
            </a:r>
            <a:r>
              <a:rPr lang="en-GB" sz="2000" dirty="0">
                <a:sym typeface="Wingdings" panose="05000000000000000000" pitchFamily="2" charset="2"/>
              </a:rPr>
              <a:t> </a:t>
            </a:r>
            <a:r>
              <a:rPr lang="en-GB" sz="2000" dirty="0">
                <a:sym typeface="Wingdings 2" panose="05020102010507070707" pitchFamily="18" charset="2"/>
              </a:rPr>
              <a:t>B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400" dirty="0">
                <a:sym typeface="Wingdings" panose="05000000000000000000" pitchFamily="2" charset="2"/>
              </a:rPr>
              <a:t> </a:t>
            </a:r>
            <a:r>
              <a:rPr lang="en-GB" sz="2000" dirty="0">
                <a:sym typeface="Wingdings 2" panose="05020102010507070707" pitchFamily="18" charset="2"/>
              </a:rPr>
              <a:t>C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400" dirty="0">
                <a:sym typeface="Wingdings" panose="05000000000000000000" pitchFamily="2" charset="2"/>
              </a:rPr>
              <a:t> </a:t>
            </a:r>
          </a:p>
          <a:p>
            <a:pPr>
              <a:tabLst>
                <a:tab pos="987425" algn="l"/>
              </a:tabLst>
            </a:pPr>
            <a:r>
              <a:rPr lang="en-GB" sz="2000" dirty="0">
                <a:sym typeface="Wingdings 2" panose="05020102010507070707" pitchFamily="18" charset="2"/>
              </a:rPr>
              <a:t>D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U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400" dirty="0">
                <a:sym typeface="Wingdings" panose="05000000000000000000" pitchFamily="2" charset="2"/>
              </a:rPr>
              <a:t> </a:t>
            </a:r>
            <a:endParaRPr lang="en-GB" sz="2400" dirty="0"/>
          </a:p>
        </p:txBody>
      </p:sp>
      <p:sp>
        <p:nvSpPr>
          <p:cNvPr id="15" name="Bent Arrow 14"/>
          <p:cNvSpPr/>
          <p:nvPr/>
        </p:nvSpPr>
        <p:spPr>
          <a:xfrm rot="5400000">
            <a:off x="2374495" y="2488356"/>
            <a:ext cx="711200" cy="1278422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2944" y="565595"/>
            <a:ext cx="1935371" cy="966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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Label the spots              </a:t>
            </a:r>
            <a:r>
              <a:rPr lang="en-GB" sz="2000" dirty="0">
                <a:sym typeface="Wingdings" panose="05000000000000000000" pitchFamily="2" charset="2"/>
              </a:rPr>
              <a:t></a:t>
            </a:r>
            <a:endParaRPr lang="en-GB" sz="2400" dirty="0"/>
          </a:p>
        </p:txBody>
      </p:sp>
      <p:sp>
        <p:nvSpPr>
          <p:cNvPr id="21" name="Right Arrow 20"/>
          <p:cNvSpPr/>
          <p:nvPr/>
        </p:nvSpPr>
        <p:spPr>
          <a:xfrm>
            <a:off x="2118294" y="972694"/>
            <a:ext cx="850900" cy="3084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5" name="Group 24"/>
          <p:cNvGrpSpPr/>
          <p:nvPr/>
        </p:nvGrpSpPr>
        <p:grpSpPr>
          <a:xfrm>
            <a:off x="2679016" y="946813"/>
            <a:ext cx="2377190" cy="3349885"/>
            <a:chOff x="3361940" y="493486"/>
            <a:chExt cx="2377190" cy="3349885"/>
          </a:xfrm>
        </p:grpSpPr>
        <p:sp>
          <p:nvSpPr>
            <p:cNvPr id="4" name="Rectangle 3"/>
            <p:cNvSpPr/>
            <p:nvPr/>
          </p:nvSpPr>
          <p:spPr>
            <a:xfrm>
              <a:off x="3676650" y="493486"/>
              <a:ext cx="2062480" cy="313508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676650" y="3323771"/>
              <a:ext cx="2062480" cy="5196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872230" y="3233770"/>
              <a:ext cx="180000" cy="180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4247810" y="3233770"/>
              <a:ext cx="180000" cy="180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4623390" y="3228320"/>
              <a:ext cx="180000" cy="180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4998970" y="3228320"/>
              <a:ext cx="180000" cy="180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374550" y="3228320"/>
              <a:ext cx="180000" cy="180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33860" y="493486"/>
              <a:ext cx="1916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A     B     C     D     U</a:t>
              </a:r>
            </a:p>
          </p:txBody>
        </p:sp>
        <p:sp>
          <p:nvSpPr>
            <p:cNvPr id="19" name="Bent Arrow 18"/>
            <p:cNvSpPr/>
            <p:nvPr/>
          </p:nvSpPr>
          <p:spPr>
            <a:xfrm rot="5400000">
              <a:off x="4659415" y="2139475"/>
              <a:ext cx="711200" cy="1069530"/>
            </a:xfrm>
            <a:prstGeom prst="bentArrow">
              <a:avLst>
                <a:gd name="adj1" fmla="val 12778"/>
                <a:gd name="adj2" fmla="val 16111"/>
                <a:gd name="adj3" fmla="val 29444"/>
                <a:gd name="adj4" fmla="val 437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8" name="Bent Arrow 17"/>
            <p:cNvSpPr/>
            <p:nvPr/>
          </p:nvSpPr>
          <p:spPr>
            <a:xfrm rot="5400000">
              <a:off x="4288605" y="2139475"/>
              <a:ext cx="711200" cy="1069530"/>
            </a:xfrm>
            <a:prstGeom prst="bentArrow">
              <a:avLst>
                <a:gd name="adj1" fmla="val 12778"/>
                <a:gd name="adj2" fmla="val 16111"/>
                <a:gd name="adj3" fmla="val 29444"/>
                <a:gd name="adj4" fmla="val 437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7" name="Bent Arrow 16"/>
            <p:cNvSpPr/>
            <p:nvPr/>
          </p:nvSpPr>
          <p:spPr>
            <a:xfrm rot="5400000">
              <a:off x="3913025" y="2139475"/>
              <a:ext cx="711200" cy="1069530"/>
            </a:xfrm>
            <a:prstGeom prst="bentArrow">
              <a:avLst>
                <a:gd name="adj1" fmla="val 12778"/>
                <a:gd name="adj2" fmla="val 16111"/>
                <a:gd name="adj3" fmla="val 29444"/>
                <a:gd name="adj4" fmla="val 437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6" name="Bent Arrow 15"/>
            <p:cNvSpPr/>
            <p:nvPr/>
          </p:nvSpPr>
          <p:spPr>
            <a:xfrm rot="5400000">
              <a:off x="3541105" y="2139475"/>
              <a:ext cx="711200" cy="1069530"/>
            </a:xfrm>
            <a:prstGeom prst="bentArrow">
              <a:avLst>
                <a:gd name="adj1" fmla="val 12778"/>
                <a:gd name="adj2" fmla="val 16111"/>
                <a:gd name="adj3" fmla="val 29444"/>
                <a:gd name="adj4" fmla="val 437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708108" y="1787601"/>
            <a:ext cx="2105082" cy="12355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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Roll paper round glass rod and tape             </a:t>
            </a:r>
            <a:r>
              <a:rPr lang="en-GB" sz="2000" dirty="0">
                <a:sym typeface="Wingdings" panose="05000000000000000000" pitchFamily="2" charset="2"/>
              </a:rPr>
              <a:t></a:t>
            </a:r>
            <a:endParaRPr lang="en-GB" sz="2400" dirty="0"/>
          </a:p>
        </p:txBody>
      </p:sp>
      <p:sp>
        <p:nvSpPr>
          <p:cNvPr id="44" name="Bent Arrow 43"/>
          <p:cNvSpPr/>
          <p:nvPr/>
        </p:nvSpPr>
        <p:spPr>
          <a:xfrm rot="5400000">
            <a:off x="8060556" y="2200236"/>
            <a:ext cx="1006900" cy="1458475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712695" y="434272"/>
            <a:ext cx="2105082" cy="1208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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Place chromatogram in beaker                 </a:t>
            </a:r>
            <a:r>
              <a:rPr lang="en-GB" sz="2000" dirty="0">
                <a:sym typeface="Wingdings" panose="05000000000000000000" pitchFamily="2" charset="2"/>
              </a:rPr>
              <a:t></a:t>
            </a:r>
            <a:endParaRPr lang="en-GB" sz="2400" dirty="0"/>
          </a:p>
        </p:txBody>
      </p:sp>
      <p:sp>
        <p:nvSpPr>
          <p:cNvPr id="48" name="TextBox 47"/>
          <p:cNvSpPr txBox="1"/>
          <p:nvPr/>
        </p:nvSpPr>
        <p:spPr>
          <a:xfrm>
            <a:off x="4866856" y="5024507"/>
            <a:ext cx="1795430" cy="1007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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Add water into beaker   </a:t>
            </a:r>
            <a:r>
              <a:rPr lang="en-GB" sz="2000" dirty="0">
                <a:sym typeface="Wingdings" panose="05000000000000000000" pitchFamily="2" charset="2"/>
              </a:rPr>
              <a:t></a:t>
            </a:r>
            <a:endParaRPr lang="en-GB" sz="2400" dirty="0"/>
          </a:p>
        </p:txBody>
      </p:sp>
      <p:sp>
        <p:nvSpPr>
          <p:cNvPr id="49" name="Bent Arrow 48"/>
          <p:cNvSpPr/>
          <p:nvPr/>
        </p:nvSpPr>
        <p:spPr>
          <a:xfrm rot="5400000">
            <a:off x="7007837" y="4909844"/>
            <a:ext cx="711200" cy="1402301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0" name="Bent Arrow 49"/>
          <p:cNvSpPr/>
          <p:nvPr/>
        </p:nvSpPr>
        <p:spPr>
          <a:xfrm rot="5400000">
            <a:off x="7906827" y="964357"/>
            <a:ext cx="1579360" cy="1723476"/>
          </a:xfrm>
          <a:prstGeom prst="bentArrow">
            <a:avLst>
              <a:gd name="adj1" fmla="val 6438"/>
              <a:gd name="adj2" fmla="val 10677"/>
              <a:gd name="adj3" fmla="val 20840"/>
              <a:gd name="adj4" fmla="val 402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91899" y="90846"/>
            <a:ext cx="2105082" cy="19947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>
              <a:tabLst>
                <a:tab pos="987425" algn="l"/>
              </a:tabLst>
            </a:pPr>
            <a:r>
              <a:rPr lang="en-GB" sz="3600" dirty="0">
                <a:sym typeface="Wingdings 2" panose="05020102010507070707" pitchFamily="18" charset="2"/>
              </a:rPr>
              <a:t>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Remove chromatogram and draw the solvent front in pencil                  </a:t>
            </a:r>
            <a:r>
              <a:rPr lang="en-GB" sz="2000" dirty="0">
                <a:sym typeface="Wingdings" panose="05000000000000000000" pitchFamily="2" charset="2"/>
              </a:rPr>
              <a:t></a:t>
            </a:r>
            <a:endParaRPr lang="en-GB" sz="2400" dirty="0"/>
          </a:p>
        </p:txBody>
      </p:sp>
      <p:sp>
        <p:nvSpPr>
          <p:cNvPr id="57" name="Freeform 56"/>
          <p:cNvSpPr/>
          <p:nvPr/>
        </p:nvSpPr>
        <p:spPr>
          <a:xfrm>
            <a:off x="3439043" y="391569"/>
            <a:ext cx="2027512" cy="6523044"/>
          </a:xfrm>
          <a:custGeom>
            <a:avLst/>
            <a:gdLst>
              <a:gd name="connsiteX0" fmla="*/ 3261360 w 3655802"/>
              <a:gd name="connsiteY0" fmla="*/ 0 h 6858000"/>
              <a:gd name="connsiteX1" fmla="*/ 3535680 w 3655802"/>
              <a:gd name="connsiteY1" fmla="*/ 1356360 h 6858000"/>
              <a:gd name="connsiteX2" fmla="*/ 3429000 w 3655802"/>
              <a:gd name="connsiteY2" fmla="*/ 3566160 h 6858000"/>
              <a:gd name="connsiteX3" fmla="*/ 3535680 w 3655802"/>
              <a:gd name="connsiteY3" fmla="*/ 4480560 h 6858000"/>
              <a:gd name="connsiteX4" fmla="*/ 1493520 w 3655802"/>
              <a:gd name="connsiteY4" fmla="*/ 4892040 h 6858000"/>
              <a:gd name="connsiteX5" fmla="*/ 0 w 3655802"/>
              <a:gd name="connsiteY5" fmla="*/ 6858000 h 6858000"/>
              <a:gd name="connsiteX0" fmla="*/ 3261360 w 3659184"/>
              <a:gd name="connsiteY0" fmla="*/ 0 h 6858000"/>
              <a:gd name="connsiteX1" fmla="*/ 3413760 w 3659184"/>
              <a:gd name="connsiteY1" fmla="*/ 1630680 h 6858000"/>
              <a:gd name="connsiteX2" fmla="*/ 3429000 w 3659184"/>
              <a:gd name="connsiteY2" fmla="*/ 3566160 h 6858000"/>
              <a:gd name="connsiteX3" fmla="*/ 3535680 w 3659184"/>
              <a:gd name="connsiteY3" fmla="*/ 4480560 h 6858000"/>
              <a:gd name="connsiteX4" fmla="*/ 1493520 w 3659184"/>
              <a:gd name="connsiteY4" fmla="*/ 4892040 h 6858000"/>
              <a:gd name="connsiteX5" fmla="*/ 0 w 3659184"/>
              <a:gd name="connsiteY5" fmla="*/ 6858000 h 6858000"/>
              <a:gd name="connsiteX0" fmla="*/ 3261360 w 3465686"/>
              <a:gd name="connsiteY0" fmla="*/ 0 h 6858000"/>
              <a:gd name="connsiteX1" fmla="*/ 3413760 w 3465686"/>
              <a:gd name="connsiteY1" fmla="*/ 1630680 h 6858000"/>
              <a:gd name="connsiteX2" fmla="*/ 3429000 w 3465686"/>
              <a:gd name="connsiteY2" fmla="*/ 3566160 h 6858000"/>
              <a:gd name="connsiteX3" fmla="*/ 3276600 w 3465686"/>
              <a:gd name="connsiteY3" fmla="*/ 4709160 h 6858000"/>
              <a:gd name="connsiteX4" fmla="*/ 1493520 w 3465686"/>
              <a:gd name="connsiteY4" fmla="*/ 4892040 h 6858000"/>
              <a:gd name="connsiteX5" fmla="*/ 0 w 3465686"/>
              <a:gd name="connsiteY5" fmla="*/ 6858000 h 6858000"/>
              <a:gd name="connsiteX0" fmla="*/ 3261360 w 3601469"/>
              <a:gd name="connsiteY0" fmla="*/ 0 h 6858000"/>
              <a:gd name="connsiteX1" fmla="*/ 3413760 w 3601469"/>
              <a:gd name="connsiteY1" fmla="*/ 1630680 h 6858000"/>
              <a:gd name="connsiteX2" fmla="*/ 3429000 w 3601469"/>
              <a:gd name="connsiteY2" fmla="*/ 3566160 h 6858000"/>
              <a:gd name="connsiteX3" fmla="*/ 3276600 w 3601469"/>
              <a:gd name="connsiteY3" fmla="*/ 4709160 h 6858000"/>
              <a:gd name="connsiteX4" fmla="*/ 1493520 w 3601469"/>
              <a:gd name="connsiteY4" fmla="*/ 4892040 h 6858000"/>
              <a:gd name="connsiteX5" fmla="*/ 0 w 3601469"/>
              <a:gd name="connsiteY5" fmla="*/ 6858000 h 6858000"/>
              <a:gd name="connsiteX0" fmla="*/ 3261360 w 3503200"/>
              <a:gd name="connsiteY0" fmla="*/ 0 h 6858000"/>
              <a:gd name="connsiteX1" fmla="*/ 3413760 w 3503200"/>
              <a:gd name="connsiteY1" fmla="*/ 1630680 h 6858000"/>
              <a:gd name="connsiteX2" fmla="*/ 3429000 w 3503200"/>
              <a:gd name="connsiteY2" fmla="*/ 3566160 h 6858000"/>
              <a:gd name="connsiteX3" fmla="*/ 3276600 w 3503200"/>
              <a:gd name="connsiteY3" fmla="*/ 4709160 h 6858000"/>
              <a:gd name="connsiteX4" fmla="*/ 1493520 w 3503200"/>
              <a:gd name="connsiteY4" fmla="*/ 4892040 h 6858000"/>
              <a:gd name="connsiteX5" fmla="*/ 0 w 3503200"/>
              <a:gd name="connsiteY5" fmla="*/ 6858000 h 6858000"/>
              <a:gd name="connsiteX0" fmla="*/ 3261360 w 3545223"/>
              <a:gd name="connsiteY0" fmla="*/ 0 h 6858000"/>
              <a:gd name="connsiteX1" fmla="*/ 3413760 w 3545223"/>
              <a:gd name="connsiteY1" fmla="*/ 1630680 h 6858000"/>
              <a:gd name="connsiteX2" fmla="*/ 3429000 w 3545223"/>
              <a:gd name="connsiteY2" fmla="*/ 3566160 h 6858000"/>
              <a:gd name="connsiteX3" fmla="*/ 3276600 w 3545223"/>
              <a:gd name="connsiteY3" fmla="*/ 4709160 h 6858000"/>
              <a:gd name="connsiteX4" fmla="*/ 1493520 w 3545223"/>
              <a:gd name="connsiteY4" fmla="*/ 4892040 h 6858000"/>
              <a:gd name="connsiteX5" fmla="*/ 0 w 3545223"/>
              <a:gd name="connsiteY5" fmla="*/ 6858000 h 6858000"/>
              <a:gd name="connsiteX0" fmla="*/ 3261360 w 3464057"/>
              <a:gd name="connsiteY0" fmla="*/ 0 h 6858000"/>
              <a:gd name="connsiteX1" fmla="*/ 3413760 w 3464057"/>
              <a:gd name="connsiteY1" fmla="*/ 1630680 h 6858000"/>
              <a:gd name="connsiteX2" fmla="*/ 3429000 w 3464057"/>
              <a:gd name="connsiteY2" fmla="*/ 3566160 h 6858000"/>
              <a:gd name="connsiteX3" fmla="*/ 2971800 w 3464057"/>
              <a:gd name="connsiteY3" fmla="*/ 4434840 h 6858000"/>
              <a:gd name="connsiteX4" fmla="*/ 1493520 w 3464057"/>
              <a:gd name="connsiteY4" fmla="*/ 4892040 h 6858000"/>
              <a:gd name="connsiteX5" fmla="*/ 0 w 3464057"/>
              <a:gd name="connsiteY5" fmla="*/ 6858000 h 6858000"/>
              <a:gd name="connsiteX0" fmla="*/ 1824035 w 2026732"/>
              <a:gd name="connsiteY0" fmla="*/ 0 h 6873240"/>
              <a:gd name="connsiteX1" fmla="*/ 1976435 w 2026732"/>
              <a:gd name="connsiteY1" fmla="*/ 1630680 h 6873240"/>
              <a:gd name="connsiteX2" fmla="*/ 1991675 w 2026732"/>
              <a:gd name="connsiteY2" fmla="*/ 3566160 h 6873240"/>
              <a:gd name="connsiteX3" fmla="*/ 1534475 w 2026732"/>
              <a:gd name="connsiteY3" fmla="*/ 4434840 h 6873240"/>
              <a:gd name="connsiteX4" fmla="*/ 56195 w 2026732"/>
              <a:gd name="connsiteY4" fmla="*/ 4892040 h 6873240"/>
              <a:gd name="connsiteX5" fmla="*/ 40955 w 2026732"/>
              <a:gd name="connsiteY5" fmla="*/ 6873240 h 6873240"/>
              <a:gd name="connsiteX0" fmla="*/ 1783080 w 1985777"/>
              <a:gd name="connsiteY0" fmla="*/ 0 h 6873240"/>
              <a:gd name="connsiteX1" fmla="*/ 1935480 w 1985777"/>
              <a:gd name="connsiteY1" fmla="*/ 1630680 h 6873240"/>
              <a:gd name="connsiteX2" fmla="*/ 1950720 w 1985777"/>
              <a:gd name="connsiteY2" fmla="*/ 3566160 h 6873240"/>
              <a:gd name="connsiteX3" fmla="*/ 1493520 w 1985777"/>
              <a:gd name="connsiteY3" fmla="*/ 4434840 h 6873240"/>
              <a:gd name="connsiteX4" fmla="*/ 731520 w 1985777"/>
              <a:gd name="connsiteY4" fmla="*/ 4998720 h 6873240"/>
              <a:gd name="connsiteX5" fmla="*/ 0 w 1985777"/>
              <a:gd name="connsiteY5" fmla="*/ 6873240 h 6873240"/>
              <a:gd name="connsiteX0" fmla="*/ 1783080 w 1985777"/>
              <a:gd name="connsiteY0" fmla="*/ 0 h 6873240"/>
              <a:gd name="connsiteX1" fmla="*/ 1935480 w 1985777"/>
              <a:gd name="connsiteY1" fmla="*/ 1630680 h 6873240"/>
              <a:gd name="connsiteX2" fmla="*/ 1950720 w 1985777"/>
              <a:gd name="connsiteY2" fmla="*/ 3566160 h 6873240"/>
              <a:gd name="connsiteX3" fmla="*/ 1493520 w 1985777"/>
              <a:gd name="connsiteY3" fmla="*/ 4434840 h 6873240"/>
              <a:gd name="connsiteX4" fmla="*/ 0 w 1985777"/>
              <a:gd name="connsiteY4" fmla="*/ 6873240 h 6873240"/>
              <a:gd name="connsiteX0" fmla="*/ 1783080 w 2027512"/>
              <a:gd name="connsiteY0" fmla="*/ 0 h 6873240"/>
              <a:gd name="connsiteX1" fmla="*/ 1935480 w 2027512"/>
              <a:gd name="connsiteY1" fmla="*/ 1630680 h 6873240"/>
              <a:gd name="connsiteX2" fmla="*/ 1950720 w 2027512"/>
              <a:gd name="connsiteY2" fmla="*/ 3566160 h 6873240"/>
              <a:gd name="connsiteX3" fmla="*/ 929640 w 2027512"/>
              <a:gd name="connsiteY3" fmla="*/ 5090160 h 6873240"/>
              <a:gd name="connsiteX4" fmla="*/ 0 w 2027512"/>
              <a:gd name="connsiteY4" fmla="*/ 6873240 h 6873240"/>
              <a:gd name="connsiteX0" fmla="*/ 1783080 w 2027512"/>
              <a:gd name="connsiteY0" fmla="*/ 0 h 6873240"/>
              <a:gd name="connsiteX1" fmla="*/ 1935480 w 2027512"/>
              <a:gd name="connsiteY1" fmla="*/ 1630680 h 6873240"/>
              <a:gd name="connsiteX2" fmla="*/ 1950720 w 2027512"/>
              <a:gd name="connsiteY2" fmla="*/ 3566160 h 6873240"/>
              <a:gd name="connsiteX3" fmla="*/ 929640 w 2027512"/>
              <a:gd name="connsiteY3" fmla="*/ 5090160 h 6873240"/>
              <a:gd name="connsiteX4" fmla="*/ 0 w 2027512"/>
              <a:gd name="connsiteY4" fmla="*/ 6873240 h 687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7512" h="6873240">
                <a:moveTo>
                  <a:pt x="1783080" y="0"/>
                </a:moveTo>
                <a:cubicBezTo>
                  <a:pt x="1906270" y="381000"/>
                  <a:pt x="1907540" y="1036320"/>
                  <a:pt x="1935480" y="1630680"/>
                </a:cubicBezTo>
                <a:cubicBezTo>
                  <a:pt x="1963420" y="2225040"/>
                  <a:pt x="2118360" y="2989580"/>
                  <a:pt x="1950720" y="3566160"/>
                </a:cubicBezTo>
                <a:cubicBezTo>
                  <a:pt x="1783080" y="4142740"/>
                  <a:pt x="1391920" y="4691380"/>
                  <a:pt x="929640" y="5090160"/>
                </a:cubicBezTo>
                <a:cubicBezTo>
                  <a:pt x="467360" y="5488940"/>
                  <a:pt x="311150" y="6365240"/>
                  <a:pt x="0" y="6873240"/>
                </a:cubicBez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Freeform 57"/>
          <p:cNvSpPr/>
          <p:nvPr/>
        </p:nvSpPr>
        <p:spPr>
          <a:xfrm>
            <a:off x="9265920" y="-15240"/>
            <a:ext cx="2926080" cy="2504824"/>
          </a:xfrm>
          <a:custGeom>
            <a:avLst/>
            <a:gdLst>
              <a:gd name="connsiteX0" fmla="*/ 0 w 2926080"/>
              <a:gd name="connsiteY0" fmla="*/ 0 h 2587765"/>
              <a:gd name="connsiteX1" fmla="*/ 441960 w 2926080"/>
              <a:gd name="connsiteY1" fmla="*/ 1112520 h 2587765"/>
              <a:gd name="connsiteX2" fmla="*/ 426720 w 2926080"/>
              <a:gd name="connsiteY2" fmla="*/ 2453640 h 2587765"/>
              <a:gd name="connsiteX3" fmla="*/ 2926080 w 2926080"/>
              <a:gd name="connsiteY3" fmla="*/ 2468880 h 2587765"/>
              <a:gd name="connsiteX0" fmla="*/ 0 w 2926080"/>
              <a:gd name="connsiteY0" fmla="*/ 0 h 2504824"/>
              <a:gd name="connsiteX1" fmla="*/ 441960 w 2926080"/>
              <a:gd name="connsiteY1" fmla="*/ 1112520 h 2504824"/>
              <a:gd name="connsiteX2" fmla="*/ 609600 w 2926080"/>
              <a:gd name="connsiteY2" fmla="*/ 2209800 h 2504824"/>
              <a:gd name="connsiteX3" fmla="*/ 2926080 w 2926080"/>
              <a:gd name="connsiteY3" fmla="*/ 2468880 h 2504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6080" h="2504824">
                <a:moveTo>
                  <a:pt x="0" y="0"/>
                </a:moveTo>
                <a:cubicBezTo>
                  <a:pt x="185420" y="351790"/>
                  <a:pt x="340360" y="744220"/>
                  <a:pt x="441960" y="1112520"/>
                </a:cubicBezTo>
                <a:cubicBezTo>
                  <a:pt x="543560" y="1480820"/>
                  <a:pt x="195580" y="1983740"/>
                  <a:pt x="609600" y="2209800"/>
                </a:cubicBezTo>
                <a:cubicBezTo>
                  <a:pt x="1023620" y="2435860"/>
                  <a:pt x="1883410" y="2574290"/>
                  <a:pt x="2926080" y="2468880"/>
                </a:cubicBez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ight Arrow 55"/>
          <p:cNvSpPr/>
          <p:nvPr/>
        </p:nvSpPr>
        <p:spPr>
          <a:xfrm rot="5400000">
            <a:off x="9365653" y="2653727"/>
            <a:ext cx="1412025" cy="2756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Bent Arrow 58"/>
          <p:cNvSpPr/>
          <p:nvPr/>
        </p:nvSpPr>
        <p:spPr>
          <a:xfrm rot="5400000">
            <a:off x="2388798" y="2474053"/>
            <a:ext cx="711200" cy="1307028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38202" y="5648178"/>
            <a:ext cx="2354101" cy="833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4 – chemical analysis</a:t>
            </a: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endParaRPr lang="en-GB" sz="1200" dirty="0">
              <a:sym typeface="Wingdings 2" panose="05020102010507070707" pitchFamily="18" charset="2"/>
            </a:endParaRPr>
          </a:p>
        </p:txBody>
      </p:sp>
      <p:pic>
        <p:nvPicPr>
          <p:cNvPr id="53" name="Picture 52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Rectangle 60">
            <a:extLst>
              <a:ext uri="{FF2B5EF4-FFF2-40B4-BE49-F238E27FC236}">
                <a16:creationId xmlns:a16="http://schemas.microsoft.com/office/drawing/2014/main" id="{6571729F-A865-4A1C-8916-87F0D30897FB}"/>
              </a:ext>
            </a:extLst>
          </p:cNvPr>
          <p:cNvSpPr/>
          <p:nvPr/>
        </p:nvSpPr>
        <p:spPr>
          <a:xfrm>
            <a:off x="42820" y="-53964"/>
            <a:ext cx="459952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accent4">
                    <a:lumMod val="75000"/>
                  </a:schemeClr>
                </a:solidFill>
              </a:rPr>
              <a:t>Chromatography of food dyes</a:t>
            </a:r>
            <a:endParaRPr lang="en-US" sz="2800" b="1" cap="none" spc="0" dirty="0">
              <a:ln w="0"/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382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dc:title>
  <dc:creator>Chris Lloyd</dc:creator>
  <cp:lastModifiedBy>Chris Lloyd</cp:lastModifiedBy>
  <cp:revision>1</cp:revision>
  <dcterms:created xsi:type="dcterms:W3CDTF">2021-03-18T09:30:52Z</dcterms:created>
  <dcterms:modified xsi:type="dcterms:W3CDTF">2021-03-18T09:31:12Z</dcterms:modified>
</cp:coreProperties>
</file>