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11C99-67BF-48FA-B593-584B926F2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7E7BCB-21D9-4253-A09E-CC2C9B773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23C86-5298-4C51-8846-EA842B715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9EC52-DEE8-4BC4-AFAC-E458E4CA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C1609-DE7A-4B64-944B-22B676E87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56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B860-E746-4A19-8280-D53508307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B1CCC-614A-445E-9C3D-E5A8F06BA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A023A-E4A4-462B-B760-357567A77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F3722-1787-451F-BEEC-D5C42998C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4C66E-EB86-4DAF-927F-C40D19519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76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A786A9-195E-434C-A9AE-4CBF82C8E9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369F6B-BCA5-4CC1-A572-3EB6BE27A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1D8D6-9CD4-4A96-94DC-CC454836B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3CD5D-425F-4611-9B11-DEF5030B7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C6141-62ED-48FC-9DA9-BEFBCD0F3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438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B7390-8B3C-44B9-896A-30CD35534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695F7-6E26-4CB5-AF95-9F175E2FA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03E73-47A2-4752-ABB5-3C1EB244B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C7734-48A7-4B21-B749-3DCF3D9B0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2AA76-B1C5-49D3-968D-55FC7F38E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400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8B8EA-07C4-4DFB-BB86-CF2939953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6606A9-525E-4053-9D6E-A38965B10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D3CB6-4326-4C48-A758-DB37D918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30135-68D7-4492-A353-A299C5A58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11E9A-F742-45DA-AFAE-12536EB6A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890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E65DF-FFA8-4885-959C-A41A70140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141E4-318B-4584-860C-33E744C3D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2E189B-9AA1-4969-8508-C06190801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FEFE09-006E-4BDB-A79F-3A29B8702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D7CD78-9022-4760-8552-6425A3356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9F21AA-2D72-4D5B-A0BE-B46590B37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4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2F63D-62B1-456B-AEB3-BCC800763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C051F-1221-4CD8-93B2-58011F3D9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E4EB96-7557-4E00-B445-43C2F3824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815EE5-0459-4B30-858E-F3C8AC00F1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87B678-5D28-4158-81A5-82DA88D7B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2E37F1-D94A-49CB-BF1D-8D7B608E5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011BAE-6ACD-4F56-9CCA-6F1838CFE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7C4D01-673A-4E17-AA90-22FA05F82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07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97335-88D2-4DCC-83B6-70628FD87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25B93B-E030-426F-9A32-A022AB02C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709B7F-28D3-4436-8AE5-3DC00343D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41E4AA-8861-475A-AD81-F27511D07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747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B07AFC-3131-41FD-8A4E-51769C58D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B5AB-475E-4807-9A09-43231C653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411513-D094-482C-BC07-1EA20ACB8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368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65599-4305-46C7-B39E-F7A3FF84E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302D5-28F8-42D9-BFCE-BC02F8C09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945DA-6EA9-4FC0-8F6C-A8A67D39E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DB286-C031-42D2-AE9D-8F01F770C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CE769B-2560-4734-860B-20A8C77D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4F311-A37F-4CC4-815C-C531AE2F3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016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528D0-1B1E-4445-8C81-4D6DA53FE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C5AE19-37BE-41DF-A690-E921DE32EE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FE36A-6127-4ACD-8839-4C0D529A06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C49A8-B54D-4DAD-A60E-85194A9A0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3D356-D6AE-4FD0-B570-876F168C5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CC4B8-7322-4B10-9061-F38789283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05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C621E0-5DB7-4CA7-80A8-022798BC7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91881-01C2-4965-AFE5-55FF19F1A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091C7-D48A-414D-B24E-B467541636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F4840-EA41-4596-B66B-C15498E16A55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78402-F8EB-4212-8861-C97397EEF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2C74E-1545-44DD-8CA2-7E1A9A7573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B1DA7-810B-4BC6-929F-CC17B415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82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creativecommons.org/licenses/by-nc-sa/2.0/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6465016" flipH="1">
            <a:off x="6582564" y="2832412"/>
            <a:ext cx="889000" cy="889000"/>
            <a:chOff x="3416300" y="2501900"/>
            <a:chExt cx="889000" cy="889000"/>
          </a:xfrm>
        </p:grpSpPr>
        <p:sp>
          <p:nvSpPr>
            <p:cNvPr id="5" name="Arc 4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0172584" y="4078044"/>
            <a:ext cx="749300" cy="682999"/>
            <a:chOff x="9674226" y="1571251"/>
            <a:chExt cx="749300" cy="682999"/>
          </a:xfrm>
        </p:grpSpPr>
        <p:sp>
          <p:nvSpPr>
            <p:cNvPr id="13" name="Rectangle 12"/>
            <p:cNvSpPr/>
            <p:nvPr/>
          </p:nvSpPr>
          <p:spPr>
            <a:xfrm>
              <a:off x="9674226" y="1571251"/>
              <a:ext cx="749300" cy="682999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725024" y="1638300"/>
              <a:ext cx="650875" cy="33855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00.00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9726372" y="2038350"/>
              <a:ext cx="165100" cy="165100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0210799" y="2038350"/>
              <a:ext cx="165100" cy="1651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655008" y="2817187"/>
            <a:ext cx="2788202" cy="24370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Add 	10cm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" panose="05000000000000000000" pitchFamily="2" charset="2"/>
              </a:rPr>
              <a:t>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20cm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" panose="05000000000000000000" pitchFamily="2" charset="2"/>
              </a:rPr>
              <a:t> 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30cm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" panose="05000000000000000000" pitchFamily="2" charset="2"/>
              </a:rPr>
              <a:t>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40cm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" panose="05000000000000000000" pitchFamily="2" charset="2"/>
              </a:rPr>
              <a:t>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50cm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" panose="05000000000000000000" pitchFamily="2" charset="2"/>
              </a:rPr>
              <a:t> 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sodium thiosulphate (measuring cylinder)</a:t>
            </a:r>
            <a:endParaRPr lang="en-GB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2617520" y="531034"/>
            <a:ext cx="2994621" cy="22064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Add 	40cm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" panose="05000000000000000000" pitchFamily="2" charset="2"/>
              </a:rPr>
              <a:t>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30cm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" panose="05000000000000000000" pitchFamily="2" charset="2"/>
              </a:rPr>
              <a:t> 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20cm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" panose="05000000000000000000" pitchFamily="2" charset="2"/>
              </a:rPr>
              <a:t>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10cm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" panose="05000000000000000000" pitchFamily="2" charset="2"/>
              </a:rPr>
              <a:t>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no</a:t>
            </a:r>
            <a:r>
              <a:rPr lang="en-GB" sz="2000" dirty="0">
                <a:sym typeface="Wingdings" panose="05000000000000000000" pitchFamily="2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" panose="05000000000000000000" pitchFamily="2" charset="2"/>
              </a:rPr>
              <a:t>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water (measuring cylinder)</a:t>
            </a:r>
            <a:endParaRPr lang="en-GB" sz="240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6EB11E7-A962-4573-B3D7-9A0EE2A29A23}"/>
              </a:ext>
            </a:extLst>
          </p:cNvPr>
          <p:cNvGrpSpPr/>
          <p:nvPr/>
        </p:nvGrpSpPr>
        <p:grpSpPr>
          <a:xfrm>
            <a:off x="4500788" y="1802590"/>
            <a:ext cx="2528862" cy="3810809"/>
            <a:chOff x="3276608" y="1805819"/>
            <a:chExt cx="2528862" cy="3810809"/>
          </a:xfrm>
        </p:grpSpPr>
        <p:grpSp>
          <p:nvGrpSpPr>
            <p:cNvPr id="9" name="Group 8"/>
            <p:cNvGrpSpPr/>
            <p:nvPr/>
          </p:nvGrpSpPr>
          <p:grpSpPr>
            <a:xfrm>
              <a:off x="4021120" y="3533828"/>
              <a:ext cx="1784350" cy="2082800"/>
              <a:chOff x="6534150" y="2184400"/>
              <a:chExt cx="1784350" cy="2082800"/>
            </a:xfrm>
          </p:grpSpPr>
          <p:sp>
            <p:nvSpPr>
              <p:cNvPr id="10" name="Freeform 9"/>
              <p:cNvSpPr/>
              <p:nvPr/>
            </p:nvSpPr>
            <p:spPr>
              <a:xfrm>
                <a:off x="6538913" y="3876675"/>
                <a:ext cx="1771650" cy="390525"/>
              </a:xfrm>
              <a:custGeom>
                <a:avLst/>
                <a:gdLst>
                  <a:gd name="connsiteX0" fmla="*/ 190500 w 1771650"/>
                  <a:gd name="connsiteY0" fmla="*/ 0 h 390525"/>
                  <a:gd name="connsiteX1" fmla="*/ 0 w 1771650"/>
                  <a:gd name="connsiteY1" fmla="*/ 381000 h 390525"/>
                  <a:gd name="connsiteX2" fmla="*/ 1771650 w 1771650"/>
                  <a:gd name="connsiteY2" fmla="*/ 390525 h 390525"/>
                  <a:gd name="connsiteX3" fmla="*/ 1624012 w 1771650"/>
                  <a:gd name="connsiteY3" fmla="*/ 100013 h 390525"/>
                  <a:gd name="connsiteX4" fmla="*/ 133350 w 1771650"/>
                  <a:gd name="connsiteY4" fmla="*/ 114300 h 390525"/>
                  <a:gd name="connsiteX0" fmla="*/ 190500 w 1771650"/>
                  <a:gd name="connsiteY0" fmla="*/ 0 h 390525"/>
                  <a:gd name="connsiteX1" fmla="*/ 0 w 1771650"/>
                  <a:gd name="connsiteY1" fmla="*/ 381000 h 390525"/>
                  <a:gd name="connsiteX2" fmla="*/ 1771650 w 1771650"/>
                  <a:gd name="connsiteY2" fmla="*/ 390525 h 390525"/>
                  <a:gd name="connsiteX3" fmla="*/ 1624012 w 1771650"/>
                  <a:gd name="connsiteY3" fmla="*/ 100013 h 390525"/>
                  <a:gd name="connsiteX4" fmla="*/ 193675 w 1771650"/>
                  <a:gd name="connsiteY4" fmla="*/ 6350 h 390525"/>
                  <a:gd name="connsiteX0" fmla="*/ 190500 w 1771650"/>
                  <a:gd name="connsiteY0" fmla="*/ 0 h 390525"/>
                  <a:gd name="connsiteX1" fmla="*/ 0 w 1771650"/>
                  <a:gd name="connsiteY1" fmla="*/ 381000 h 390525"/>
                  <a:gd name="connsiteX2" fmla="*/ 1771650 w 1771650"/>
                  <a:gd name="connsiteY2" fmla="*/ 390525 h 390525"/>
                  <a:gd name="connsiteX3" fmla="*/ 1579562 w 1771650"/>
                  <a:gd name="connsiteY3" fmla="*/ 14288 h 390525"/>
                  <a:gd name="connsiteX4" fmla="*/ 193675 w 1771650"/>
                  <a:gd name="connsiteY4" fmla="*/ 6350 h 390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1650" h="390525">
                    <a:moveTo>
                      <a:pt x="190500" y="0"/>
                    </a:moveTo>
                    <a:lnTo>
                      <a:pt x="0" y="381000"/>
                    </a:lnTo>
                    <a:lnTo>
                      <a:pt x="1771650" y="390525"/>
                    </a:lnTo>
                    <a:lnTo>
                      <a:pt x="1579562" y="14288"/>
                    </a:lnTo>
                    <a:lnTo>
                      <a:pt x="193675" y="6350"/>
                    </a:lnTo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6534150" y="2184400"/>
                <a:ext cx="1784350" cy="2082800"/>
              </a:xfrm>
              <a:custGeom>
                <a:avLst/>
                <a:gdLst>
                  <a:gd name="connsiteX0" fmla="*/ 622300 w 1784350"/>
                  <a:gd name="connsiteY0" fmla="*/ 0 h 2082800"/>
                  <a:gd name="connsiteX1" fmla="*/ 635000 w 1784350"/>
                  <a:gd name="connsiteY1" fmla="*/ 889000 h 2082800"/>
                  <a:gd name="connsiteX2" fmla="*/ 0 w 1784350"/>
                  <a:gd name="connsiteY2" fmla="*/ 2076450 h 2082800"/>
                  <a:gd name="connsiteX3" fmla="*/ 1784350 w 1784350"/>
                  <a:gd name="connsiteY3" fmla="*/ 2082800 h 2082800"/>
                  <a:gd name="connsiteX4" fmla="*/ 1136650 w 1784350"/>
                  <a:gd name="connsiteY4" fmla="*/ 882650 h 2082800"/>
                  <a:gd name="connsiteX5" fmla="*/ 1136650 w 1784350"/>
                  <a:gd name="connsiteY5" fmla="*/ 19050 h 2082800"/>
                  <a:gd name="connsiteX6" fmla="*/ 1136650 w 1784350"/>
                  <a:gd name="connsiteY6" fmla="*/ 19050 h 2082800"/>
                  <a:gd name="connsiteX7" fmla="*/ 1136650 w 1784350"/>
                  <a:gd name="connsiteY7" fmla="*/ 19050 h 2082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84350" h="2082800">
                    <a:moveTo>
                      <a:pt x="622300" y="0"/>
                    </a:moveTo>
                    <a:lnTo>
                      <a:pt x="635000" y="889000"/>
                    </a:lnTo>
                    <a:lnTo>
                      <a:pt x="0" y="2076450"/>
                    </a:lnTo>
                    <a:lnTo>
                      <a:pt x="1784350" y="2082800"/>
                    </a:lnTo>
                    <a:lnTo>
                      <a:pt x="1136650" y="882650"/>
                    </a:lnTo>
                    <a:lnTo>
                      <a:pt x="1136650" y="19050"/>
                    </a:lnTo>
                    <a:lnTo>
                      <a:pt x="1136650" y="19050"/>
                    </a:lnTo>
                    <a:lnTo>
                      <a:pt x="1136650" y="1905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n w="28575">
                    <a:solidFill>
                      <a:schemeClr val="tx1"/>
                    </a:solidFill>
                  </a:ln>
                </a:endParaRPr>
              </a:p>
            </p:txBody>
          </p:sp>
        </p:grpSp>
        <p:sp>
          <p:nvSpPr>
            <p:cNvPr id="19" name="Bent Arrow 18"/>
            <p:cNvSpPr/>
            <p:nvPr/>
          </p:nvSpPr>
          <p:spPr>
            <a:xfrm rot="5400000">
              <a:off x="3704891" y="2500412"/>
              <a:ext cx="711200" cy="1567766"/>
            </a:xfrm>
            <a:prstGeom prst="bentArrow">
              <a:avLst>
                <a:gd name="adj1" fmla="val 12778"/>
                <a:gd name="adj2" fmla="val 16111"/>
                <a:gd name="adj3" fmla="val 29444"/>
                <a:gd name="adj4" fmla="val 43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2" name="Bent Arrow 21"/>
            <p:cNvSpPr/>
            <p:nvPr/>
          </p:nvSpPr>
          <p:spPr>
            <a:xfrm rot="16200000" flipH="1" flipV="1">
              <a:off x="3703818" y="2547541"/>
              <a:ext cx="2059415" cy="575972"/>
            </a:xfrm>
            <a:prstGeom prst="bentArrow">
              <a:avLst>
                <a:gd name="adj1" fmla="val 12778"/>
                <a:gd name="adj2" fmla="val 16111"/>
                <a:gd name="adj3" fmla="val 29444"/>
                <a:gd name="adj4" fmla="val 43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3" name="Bent Arrow 22"/>
            <p:cNvSpPr/>
            <p:nvPr/>
          </p:nvSpPr>
          <p:spPr>
            <a:xfrm rot="16200000" flipH="1">
              <a:off x="4772763" y="2607188"/>
              <a:ext cx="1219474" cy="845940"/>
            </a:xfrm>
            <a:prstGeom prst="bentArrow">
              <a:avLst>
                <a:gd name="adj1" fmla="val 12778"/>
                <a:gd name="adj2" fmla="val 16111"/>
                <a:gd name="adj3" fmla="val 29444"/>
                <a:gd name="adj4" fmla="val 43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7440160" y="685656"/>
            <a:ext cx="2819652" cy="23057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Add 	10cm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" panose="05000000000000000000" pitchFamily="2" charset="2"/>
              </a:rPr>
              <a:t>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10cm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" panose="05000000000000000000" pitchFamily="2" charset="2"/>
              </a:rPr>
              <a:t> 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10cm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" panose="05000000000000000000" pitchFamily="2" charset="2"/>
              </a:rPr>
              <a:t>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10cm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" panose="05000000000000000000" pitchFamily="2" charset="2"/>
              </a:rPr>
              <a:t>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10cm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" panose="05000000000000000000" pitchFamily="2" charset="2"/>
              </a:rPr>
              <a:t>    </a:t>
            </a:r>
            <a:endParaRPr lang="en-GB" sz="2000" dirty="0">
              <a:sym typeface="Wingdings 2" panose="05020102010507070707" pitchFamily="18" charset="2"/>
            </a:endParaRP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acid (measuring cylinder)</a:t>
            </a:r>
            <a:endParaRPr lang="en-GB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7606975" y="3430433"/>
            <a:ext cx="2456743" cy="14293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62547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</a:t>
            </a:r>
            <a:r>
              <a:rPr lang="en-GB" sz="2400" dirty="0">
                <a:sym typeface="Wingdings 2" panose="05020102010507070707" pitchFamily="18" charset="2"/>
              </a:rPr>
              <a:t> 	</a:t>
            </a:r>
            <a:r>
              <a:rPr lang="en-GB" sz="2000" dirty="0">
                <a:sym typeface="Wingdings 2" panose="05020102010507070707" pitchFamily="18" charset="2"/>
              </a:rPr>
              <a:t>Swirl flask</a:t>
            </a:r>
          </a:p>
          <a:p>
            <a:pPr>
              <a:tabLst>
                <a:tab pos="62547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Place on cross</a:t>
            </a:r>
          </a:p>
          <a:p>
            <a:pPr>
              <a:tabLst>
                <a:tab pos="62547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	Start timer</a:t>
            </a:r>
            <a:endParaRPr lang="en-GB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8600181" y="5164995"/>
            <a:ext cx="2456743" cy="1388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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Stop timer when cross has disappeared – record time</a:t>
            </a:r>
            <a:endParaRPr lang="en-GB" sz="24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4315081" y="5729934"/>
            <a:ext cx="3495866" cy="410534"/>
            <a:chOff x="11830050" y="1241025"/>
            <a:chExt cx="4705350" cy="596900"/>
          </a:xfrm>
        </p:grpSpPr>
        <p:sp>
          <p:nvSpPr>
            <p:cNvPr id="29" name="Trapezoid 28"/>
            <p:cNvSpPr/>
            <p:nvPr/>
          </p:nvSpPr>
          <p:spPr>
            <a:xfrm>
              <a:off x="11830050" y="1241025"/>
              <a:ext cx="4705350" cy="596900"/>
            </a:xfrm>
            <a:prstGeom prst="trapezoid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Multiply 27"/>
            <p:cNvSpPr/>
            <p:nvPr/>
          </p:nvSpPr>
          <p:spPr>
            <a:xfrm>
              <a:off x="12701234" y="1279125"/>
              <a:ext cx="2962981" cy="427202"/>
            </a:xfrm>
            <a:prstGeom prst="mathMultiply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1" name="Picture 30" title="Moderate hazar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1" y="4303693"/>
            <a:ext cx="648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987" y="3467900"/>
            <a:ext cx="720000" cy="64800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33240" y="5312486"/>
            <a:ext cx="2693239" cy="12454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4 – rates of reaction</a:t>
            </a:r>
          </a:p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5 – rates of reaction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2 mol l</a:t>
            </a:r>
            <a:r>
              <a:rPr lang="en-GB" sz="1200" b="1" baseline="30000" dirty="0">
                <a:solidFill>
                  <a:srgbClr val="0070C0"/>
                </a:solidFill>
                <a:sym typeface="Wingdings 2" panose="05020102010507070707" pitchFamily="18" charset="2"/>
              </a:rPr>
              <a:t>-1</a:t>
            </a:r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 Hydrochloric acid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r>
              <a:rPr lang="en-GB" sz="1200" b="1" dirty="0">
                <a:solidFill>
                  <a:srgbClr val="FF0000"/>
                </a:solidFill>
                <a:sym typeface="Wingdings 2" panose="05020102010507070707" pitchFamily="18" charset="2"/>
              </a:rPr>
              <a:t>Wear eye protection</a:t>
            </a:r>
          </a:p>
          <a:p>
            <a:endParaRPr lang="en-GB" sz="1200" dirty="0">
              <a:sym typeface="Wingdings 2" panose="05020102010507070707" pitchFamily="18" charset="2"/>
            </a:endParaRPr>
          </a:p>
        </p:txBody>
      </p:sp>
      <p:pic>
        <p:nvPicPr>
          <p:cNvPr id="35" name="Picture 34" descr="CC-BY-NC-SA icon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78CEB0C0-F942-42B0-8354-E46E055D122E}"/>
              </a:ext>
            </a:extLst>
          </p:cNvPr>
          <p:cNvSpPr/>
          <p:nvPr/>
        </p:nvSpPr>
        <p:spPr>
          <a:xfrm>
            <a:off x="74909" y="-54135"/>
            <a:ext cx="685777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Rate of reaction – thiosulphate/acid reaction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941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2021-03-18T09:27:43Z</dcterms:created>
  <dcterms:modified xsi:type="dcterms:W3CDTF">2021-03-18T09:28:43Z</dcterms:modified>
</cp:coreProperties>
</file>