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5F869-BF1A-4626-B7E4-F1A40936C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B2FA8-DBA9-42B0-8CCD-40D3E7AEA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3B941-9B24-46B1-BA1A-576064D2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DDF49-1551-4F14-96EE-4B53A4326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C4537-918E-4498-AF5B-1239510AC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00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926F-5D84-485E-AEA3-2A097312E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79C69-ED59-43AE-A0A7-6BE7E98A2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CA7DC-96E6-4767-AB9A-5384854D4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AA1C5-BC64-47EE-AA96-282DF5764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31E64-F872-483F-A335-C3C59499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97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477965-D743-47FF-A0F3-5B70BEF8F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3D913-A292-4490-87CC-3705A348C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7BA32-5076-4FBA-A434-27384D55A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69E49-DFC0-4480-9BB4-80F698793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D4F10-7110-434C-8183-9643CB124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4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FF3DC-F2A8-4D10-A157-338AAE09F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44D25-39D0-4D03-B217-8E9A76BD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10666-BAC7-45AB-93E8-701071DD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1EB81-8D22-4CA8-8BB2-CFBBD159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674E-4189-46FD-96CD-4EE66E991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14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F13C1-FCBE-4556-BDB3-764B9D394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56709-B53F-4BF5-A0EC-FE52174F2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6545A-43B6-4D0C-9C33-4A406C95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982D1-10F8-4445-B726-D9F0756F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E7367-21A6-4F96-AF1D-7FB7431D2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17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93549-C5BB-4C37-866E-3FF75BA4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4CE4E-F145-449E-A3F4-D47DF7E81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5269E-27B6-4382-ACC1-8B732CFB3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458EB-7356-4DBC-84B3-4EE3F7395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9E1D0-ED60-4A40-AC70-9A891E6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CC8D3-C02A-4C6F-8A01-5D39F4792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35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51EE-AF1F-49C9-9F68-072FE168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29813-8B63-4E5F-A1D8-CA57FB767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548564-EC43-4BE0-A99C-EEE74AB25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CA78C-E614-4AC0-8101-C2955EC48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371D4-A27B-40F6-89A1-E25355FBC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9B8DC-289A-4A22-AAD1-7B434811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59CD4-ED43-4ADC-994F-9979EFA07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53D22-9B5B-42B1-B144-F90A9A9D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34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BEB43-897F-4061-89BB-53488AD14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489FB-B8F2-4532-ACCB-F1316C66B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E4C9A-7150-437E-97CB-D014D91AF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EDA6B-5268-4F27-BDE6-55B979EF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35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0F882B-B4EF-48EE-99DF-34C6FC3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F1E114-E4BF-44F4-BBDF-7334671F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D1082-17B9-4BBE-84B4-C5DAB2E0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56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E5D4D-1212-41D3-9374-3E82EED71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AF46D-6E4C-4A46-AD77-4342CC9EF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D8F93-D280-4387-BD5A-00BAA5CF0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945CA-E9D9-43FE-9793-F3C7BEB4D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D1C68-2958-4464-92A6-DA93BBF5A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84498-C059-42B9-97A2-ACB66DDA0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13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B8F7-C3AF-4D46-8C73-80AEDE1A9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B41824-90C7-477A-AF2C-E6FAC6E82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B7070-2F0C-45A2-B7AB-DB00BC92F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9E8AC-AAC9-42F6-8916-EF9A57F50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59629-276B-4DFF-A4BA-7259E0E63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729BE-73BD-43A2-8E40-E4B1ECCF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52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7E0383-3823-476C-8D3F-0F70ED30F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9596D-1B4A-4D33-8AB6-000996D18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ABCBB-D95B-4A40-A992-03B5A5D8C3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C689-E97C-4BFE-9A9E-AC1ED02242DE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93248-D138-4E3F-903E-3342942C4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C1F71-5939-45C8-AF90-19F81B409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B396-A402-4050-B814-18701737C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4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21866" y="3938124"/>
            <a:ext cx="23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xxxxxxxxxxxxxxxxxxxxx</a:t>
            </a:r>
          </a:p>
        </p:txBody>
      </p:sp>
      <p:sp>
        <p:nvSpPr>
          <p:cNvPr id="5" name="Down Arrow 4"/>
          <p:cNvSpPr/>
          <p:nvPr/>
        </p:nvSpPr>
        <p:spPr>
          <a:xfrm flipV="1">
            <a:off x="8059694" y="4383981"/>
            <a:ext cx="537721" cy="54252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7288517" y="4269242"/>
            <a:ext cx="2039122" cy="664225"/>
            <a:chOff x="6059170" y="385936"/>
            <a:chExt cx="2039122" cy="1731947"/>
          </a:xfrm>
        </p:grpSpPr>
        <p:cxnSp>
          <p:nvCxnSpPr>
            <p:cNvPr id="7" name="Straight Connector 6"/>
            <p:cNvCxnSpPr/>
            <p:nvPr/>
          </p:nvCxnSpPr>
          <p:spPr>
            <a:xfrm flipH="1" flipV="1">
              <a:off x="6059170" y="385936"/>
              <a:ext cx="2039122" cy="199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 flipV="1">
              <a:off x="7757181" y="407092"/>
              <a:ext cx="179714" cy="17107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213521" y="407092"/>
              <a:ext cx="179714" cy="17107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ight Bracket 9"/>
          <p:cNvSpPr/>
          <p:nvPr/>
        </p:nvSpPr>
        <p:spPr>
          <a:xfrm rot="5400000">
            <a:off x="8697298" y="-666353"/>
            <a:ext cx="333388" cy="2439760"/>
          </a:xfrm>
          <a:prstGeom prst="rightBracket">
            <a:avLst>
              <a:gd name="adj" fmla="val 42373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3405138" y="2299455"/>
            <a:ext cx="400810" cy="2025316"/>
            <a:chOff x="10412717" y="1974850"/>
            <a:chExt cx="737882" cy="2622559"/>
          </a:xfrm>
        </p:grpSpPr>
        <p:sp>
          <p:nvSpPr>
            <p:cNvPr id="12" name="Freeform 11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735920" y="736828"/>
            <a:ext cx="2235200" cy="779464"/>
            <a:chOff x="1117600" y="5791199"/>
            <a:chExt cx="2235200" cy="779464"/>
          </a:xfrm>
        </p:grpSpPr>
        <p:sp>
          <p:nvSpPr>
            <p:cNvPr id="15" name="Rectangle 14"/>
            <p:cNvSpPr/>
            <p:nvPr/>
          </p:nvSpPr>
          <p:spPr>
            <a:xfrm>
              <a:off x="1117600" y="5986463"/>
              <a:ext cx="2235200" cy="584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436914" y="6056313"/>
              <a:ext cx="1596571" cy="4445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3.45 g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306286" y="5791199"/>
              <a:ext cx="1857828" cy="1688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374573" y="2553657"/>
            <a:ext cx="1838170" cy="1530520"/>
            <a:chOff x="5330487" y="3362500"/>
            <a:chExt cx="1838170" cy="2259955"/>
          </a:xfrm>
        </p:grpSpPr>
        <p:sp>
          <p:nvSpPr>
            <p:cNvPr id="19" name="Rectangle 18"/>
            <p:cNvSpPr/>
            <p:nvPr/>
          </p:nvSpPr>
          <p:spPr>
            <a:xfrm>
              <a:off x="5420839" y="4482431"/>
              <a:ext cx="1733975" cy="1140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28910" y="729842"/>
            <a:ext cx="2464857" cy="974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1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water sample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22" name="Bent Arrow 21"/>
          <p:cNvSpPr/>
          <p:nvPr/>
        </p:nvSpPr>
        <p:spPr>
          <a:xfrm rot="5400000">
            <a:off x="2938664" y="994313"/>
            <a:ext cx="709193" cy="946273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133" y="1802029"/>
            <a:ext cx="2464857" cy="1276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3-4 drops universal indicator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24" name="Bent Arrow 23"/>
          <p:cNvSpPr/>
          <p:nvPr/>
        </p:nvSpPr>
        <p:spPr>
          <a:xfrm rot="5400000">
            <a:off x="2886020" y="1783946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 rot="10800000">
            <a:off x="2545297" y="3707954"/>
            <a:ext cx="549653" cy="567737"/>
            <a:chOff x="3416300" y="2501900"/>
            <a:chExt cx="889000" cy="889000"/>
          </a:xfrm>
        </p:grpSpPr>
        <p:sp>
          <p:nvSpPr>
            <p:cNvPr id="26" name="Arc 25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52289" y="3361779"/>
            <a:ext cx="2464857" cy="12763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Observe and record colour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71371" y="723975"/>
            <a:ext cx="2464857" cy="13240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Weigh empty evaporating dish and record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32" name="Right Bracket 31"/>
          <p:cNvSpPr/>
          <p:nvPr/>
        </p:nvSpPr>
        <p:spPr>
          <a:xfrm rot="5400000">
            <a:off x="8181238" y="1235082"/>
            <a:ext cx="333388" cy="2439760"/>
          </a:xfrm>
          <a:prstGeom prst="rightBracket">
            <a:avLst>
              <a:gd name="adj" fmla="val 42373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4257560" y="2259590"/>
            <a:ext cx="2464857" cy="11021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4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water sample </a:t>
            </a:r>
            <a:r>
              <a:rPr lang="en-GB" sz="2400" dirty="0">
                <a:sym typeface="Wingdings" panose="05000000000000000000" pitchFamily="2" charset="2"/>
              </a:rPr>
              <a:t>   </a:t>
            </a:r>
            <a:endParaRPr lang="en-GB" sz="2400" dirty="0"/>
          </a:p>
        </p:txBody>
      </p:sp>
      <p:sp>
        <p:nvSpPr>
          <p:cNvPr id="34" name="Bent Arrow 33"/>
          <p:cNvSpPr/>
          <p:nvPr/>
        </p:nvSpPr>
        <p:spPr>
          <a:xfrm rot="5400000">
            <a:off x="7176288" y="1414113"/>
            <a:ext cx="648089" cy="141749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15479" y="3546927"/>
            <a:ext cx="2464857" cy="13795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Use water bath to evaporate water sample </a:t>
            </a:r>
            <a:r>
              <a:rPr lang="en-GB" sz="2400" dirty="0">
                <a:sym typeface="Wingdings" panose="05000000000000000000" pitchFamily="2" charset="2"/>
              </a:rPr>
              <a:t>   </a:t>
            </a:r>
            <a:endParaRPr lang="en-GB" sz="2400" dirty="0"/>
          </a:p>
        </p:txBody>
      </p:sp>
      <p:sp>
        <p:nvSpPr>
          <p:cNvPr id="36" name="Right Bracket 35"/>
          <p:cNvSpPr/>
          <p:nvPr/>
        </p:nvSpPr>
        <p:spPr>
          <a:xfrm rot="5400000">
            <a:off x="8659948" y="4365838"/>
            <a:ext cx="333388" cy="2439760"/>
          </a:xfrm>
          <a:prstGeom prst="rightBracket">
            <a:avLst>
              <a:gd name="adj" fmla="val 42373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>
            <a:off x="7698570" y="5769019"/>
            <a:ext cx="2235200" cy="779464"/>
            <a:chOff x="1117600" y="5791199"/>
            <a:chExt cx="2235200" cy="779464"/>
          </a:xfrm>
        </p:grpSpPr>
        <p:sp>
          <p:nvSpPr>
            <p:cNvPr id="38" name="Rectangle 37"/>
            <p:cNvSpPr/>
            <p:nvPr/>
          </p:nvSpPr>
          <p:spPr>
            <a:xfrm>
              <a:off x="1117600" y="5986463"/>
              <a:ext cx="2235200" cy="584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436914" y="6056313"/>
              <a:ext cx="1596571" cy="4445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3.78 g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306286" y="5791199"/>
              <a:ext cx="1857828" cy="1688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320181" y="5070737"/>
            <a:ext cx="2807871" cy="15544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Remove evaporating dish (TONGS), dry base and weigh and record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  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215331" y="5379719"/>
            <a:ext cx="2991280" cy="12454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 err="1">
                <a:solidFill>
                  <a:srgbClr val="0070C0"/>
                </a:solidFill>
                <a:sym typeface="Wingdings 2" panose="05020102010507070707" pitchFamily="18" charset="2"/>
              </a:rPr>
              <a:t>CfE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Level 3 16a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US" sz="1200" dirty="0">
                <a:solidFill>
                  <a:srgbClr val="0070C0"/>
                </a:solidFill>
                <a:sym typeface="Wingdings 2" panose="05020102010507070707" pitchFamily="18" charset="2"/>
              </a:rPr>
              <a:t>I can differentiate between pure substances and mixtures in common use and can select appropriate physical methods for separating mixtures into their components.</a:t>
            </a:r>
            <a:endParaRPr lang="en-GB" sz="1200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3295650" y="389106"/>
            <a:ext cx="914400" cy="6468894"/>
          </a:xfrm>
          <a:custGeom>
            <a:avLst/>
            <a:gdLst>
              <a:gd name="connsiteX0" fmla="*/ 982224 w 982224"/>
              <a:gd name="connsiteY0" fmla="*/ 0 h 7042487"/>
              <a:gd name="connsiteX1" fmla="*/ 734574 w 982224"/>
              <a:gd name="connsiteY1" fmla="*/ 1924050 h 7042487"/>
              <a:gd name="connsiteX2" fmla="*/ 944124 w 982224"/>
              <a:gd name="connsiteY2" fmla="*/ 3790950 h 7042487"/>
              <a:gd name="connsiteX3" fmla="*/ 772674 w 982224"/>
              <a:gd name="connsiteY3" fmla="*/ 5410200 h 7042487"/>
              <a:gd name="connsiteX4" fmla="*/ 67824 w 982224"/>
              <a:gd name="connsiteY4" fmla="*/ 6915150 h 7042487"/>
              <a:gd name="connsiteX5" fmla="*/ 67824 w 982224"/>
              <a:gd name="connsiteY5" fmla="*/ 6858000 h 7042487"/>
              <a:gd name="connsiteX0" fmla="*/ 914400 w 914400"/>
              <a:gd name="connsiteY0" fmla="*/ 0 h 6858000"/>
              <a:gd name="connsiteX1" fmla="*/ 666750 w 914400"/>
              <a:gd name="connsiteY1" fmla="*/ 1924050 h 6858000"/>
              <a:gd name="connsiteX2" fmla="*/ 876300 w 914400"/>
              <a:gd name="connsiteY2" fmla="*/ 3790950 h 6858000"/>
              <a:gd name="connsiteX3" fmla="*/ 704850 w 914400"/>
              <a:gd name="connsiteY3" fmla="*/ 5410200 h 6858000"/>
              <a:gd name="connsiteX4" fmla="*/ 0 w 9144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6858000">
                <a:moveTo>
                  <a:pt x="914400" y="0"/>
                </a:moveTo>
                <a:cubicBezTo>
                  <a:pt x="793750" y="646112"/>
                  <a:pt x="673100" y="1292225"/>
                  <a:pt x="666750" y="1924050"/>
                </a:cubicBezTo>
                <a:cubicBezTo>
                  <a:pt x="660400" y="2555875"/>
                  <a:pt x="869950" y="3209925"/>
                  <a:pt x="876300" y="3790950"/>
                </a:cubicBezTo>
                <a:cubicBezTo>
                  <a:pt x="882650" y="4371975"/>
                  <a:pt x="850900" y="4899025"/>
                  <a:pt x="704850" y="5410200"/>
                </a:cubicBezTo>
                <a:cubicBezTo>
                  <a:pt x="558800" y="5921375"/>
                  <a:pt x="146844" y="6556375"/>
                  <a:pt x="0" y="6858000"/>
                </a:cubicBezTo>
              </a:path>
            </a:pathLst>
          </a:custGeom>
          <a:noFill/>
          <a:ln w="762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ight Brace 43"/>
          <p:cNvSpPr/>
          <p:nvPr/>
        </p:nvSpPr>
        <p:spPr>
          <a:xfrm>
            <a:off x="10135561" y="1798817"/>
            <a:ext cx="316112" cy="4826331"/>
          </a:xfrm>
          <a:prstGeom prst="rightBrace">
            <a:avLst>
              <a:gd name="adj1" fmla="val 155914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10791488" y="3076040"/>
            <a:ext cx="1049130" cy="1994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 </a:t>
            </a:r>
            <a:r>
              <a:rPr lang="en-GB" sz="2000" dirty="0">
                <a:sym typeface="Wingdings 2" panose="05020102010507070707" pitchFamily="18" charset="2"/>
              </a:rPr>
              <a:t>Repeat for each water sample</a:t>
            </a:r>
            <a:endParaRPr lang="en-GB" sz="2000" dirty="0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31" y="4693342"/>
            <a:ext cx="720000" cy="648000"/>
          </a:xfrm>
          <a:prstGeom prst="rect">
            <a:avLst/>
          </a:prstGeom>
        </p:spPr>
      </p:pic>
      <p:pic>
        <p:nvPicPr>
          <p:cNvPr id="47" name="Picture 46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85680CCA-BA20-4733-BE6B-AAF9785E3DD0}"/>
              </a:ext>
            </a:extLst>
          </p:cNvPr>
          <p:cNvSpPr/>
          <p:nvPr/>
        </p:nvSpPr>
        <p:spPr>
          <a:xfrm>
            <a:off x="131127" y="-26573"/>
            <a:ext cx="38454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Dissolved solids in water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922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2021-03-18T11:52:19Z</dcterms:created>
  <dcterms:modified xsi:type="dcterms:W3CDTF">2021-03-18T11:52:37Z</dcterms:modified>
</cp:coreProperties>
</file>