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43"/>
  </p:notesMasterIdLst>
  <p:handoutMasterIdLst>
    <p:handoutMasterId r:id="rId44"/>
  </p:handoutMasterIdLst>
  <p:sldIdLst>
    <p:sldId id="371" r:id="rId2"/>
    <p:sldId id="444" r:id="rId3"/>
    <p:sldId id="446" r:id="rId4"/>
    <p:sldId id="435" r:id="rId5"/>
    <p:sldId id="441" r:id="rId6"/>
    <p:sldId id="373" r:id="rId7"/>
    <p:sldId id="374" r:id="rId8"/>
    <p:sldId id="375" r:id="rId9"/>
    <p:sldId id="442" r:id="rId10"/>
    <p:sldId id="443" r:id="rId11"/>
    <p:sldId id="378" r:id="rId12"/>
    <p:sldId id="489" r:id="rId13"/>
    <p:sldId id="447" r:id="rId14"/>
    <p:sldId id="482" r:id="rId15"/>
    <p:sldId id="491" r:id="rId16"/>
    <p:sldId id="383" r:id="rId17"/>
    <p:sldId id="384" r:id="rId18"/>
    <p:sldId id="483" r:id="rId19"/>
    <p:sldId id="424" r:id="rId20"/>
    <p:sldId id="423" r:id="rId21"/>
    <p:sldId id="385" r:id="rId22"/>
    <p:sldId id="387" r:id="rId23"/>
    <p:sldId id="461" r:id="rId24"/>
    <p:sldId id="473" r:id="rId25"/>
    <p:sldId id="466" r:id="rId26"/>
    <p:sldId id="484" r:id="rId27"/>
    <p:sldId id="456" r:id="rId28"/>
    <p:sldId id="459" r:id="rId29"/>
    <p:sldId id="426" r:id="rId30"/>
    <p:sldId id="427" r:id="rId31"/>
    <p:sldId id="391" r:id="rId32"/>
    <p:sldId id="475" r:id="rId33"/>
    <p:sldId id="468" r:id="rId34"/>
    <p:sldId id="429" r:id="rId35"/>
    <p:sldId id="394" r:id="rId36"/>
    <p:sldId id="395" r:id="rId37"/>
    <p:sldId id="430" r:id="rId38"/>
    <p:sldId id="486" r:id="rId39"/>
    <p:sldId id="471" r:id="rId40"/>
    <p:sldId id="470" r:id="rId41"/>
    <p:sldId id="472" r:id="rId42"/>
  </p:sldIdLst>
  <p:sldSz cx="9144000" cy="6858000" type="screen4x3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E5CA"/>
    <a:srgbClr val="27A794"/>
    <a:srgbClr val="461163"/>
    <a:srgbClr val="361262"/>
    <a:srgbClr val="43167B"/>
    <a:srgbClr val="592693"/>
    <a:srgbClr val="228F7E"/>
    <a:srgbClr val="30115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638" y="-84"/>
      </p:cViewPr>
      <p:guideLst>
        <p:guide orient="horz" pos="3133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8781" cy="496568"/>
          </a:xfrm>
          <a:prstGeom prst="rect">
            <a:avLst/>
          </a:prstGeom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240" y="1"/>
            <a:ext cx="2948781" cy="496568"/>
          </a:xfrm>
          <a:prstGeom prst="rect">
            <a:avLst/>
          </a:prstGeom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EAD185E-B200-49D2-A92A-857F6289043A}" type="datetime1">
              <a:rPr lang="en-US"/>
              <a:pPr/>
              <a:t>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941"/>
            <a:ext cx="2948781" cy="496568"/>
          </a:xfrm>
          <a:prstGeom prst="rect">
            <a:avLst/>
          </a:prstGeom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240" y="9445941"/>
            <a:ext cx="2948781" cy="496568"/>
          </a:xfrm>
          <a:prstGeom prst="rect">
            <a:avLst/>
          </a:prstGeom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AD0A597-2FDE-4283-AB2D-70945F439A3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8781" cy="496568"/>
          </a:xfrm>
          <a:prstGeom prst="rect">
            <a:avLst/>
          </a:prstGeom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240" y="1"/>
            <a:ext cx="2948781" cy="496568"/>
          </a:xfrm>
          <a:prstGeom prst="rect">
            <a:avLst/>
          </a:prstGeom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D0E0BAE-D912-43D9-BA3B-96AEC0A2BB58}" type="datetime1">
              <a:rPr lang="en-US"/>
              <a:pPr/>
              <a:t>1/20/2016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723" tIns="45862" rIns="91723" bIns="4586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4" y="4723766"/>
            <a:ext cx="5445128" cy="4473891"/>
          </a:xfrm>
          <a:prstGeom prst="rect">
            <a:avLst/>
          </a:prstGeom>
        </p:spPr>
        <p:txBody>
          <a:bodyPr vert="horz" wrap="square" lIns="91723" tIns="45862" rIns="91723" bIns="4586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941"/>
            <a:ext cx="2948781" cy="496568"/>
          </a:xfrm>
          <a:prstGeom prst="rect">
            <a:avLst/>
          </a:prstGeom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240" y="9445941"/>
            <a:ext cx="2948781" cy="496568"/>
          </a:xfrm>
          <a:prstGeom prst="rect">
            <a:avLst/>
          </a:prstGeom>
        </p:spPr>
        <p:txBody>
          <a:bodyPr vert="horz" wrap="square" lIns="91723" tIns="45862" rIns="91723" bIns="4586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5841A23-24CA-48CA-A8FD-3C75682518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41A23-24CA-48CA-A8FD-3C756825184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41A23-24CA-48CA-A8FD-3C756825184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41A23-24CA-48CA-A8FD-3C756825184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41A23-24CA-48CA-A8FD-3C756825184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855CBF-1CCC-4A9D-9643-4CE0A7320028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C57BD8-4D48-2045-BE94-0AB983E3C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6388" y="609600"/>
            <a:ext cx="5510212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/>
            <a:r>
              <a:rPr lang="en-US" sz="6000" b="1" i="1" baseline="0" dirty="0">
                <a:solidFill>
                  <a:srgbClr val="33E5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en-GB" sz="6000" b="1" i="1" baseline="0" dirty="0">
                <a:solidFill>
                  <a:srgbClr val="33E5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eat </a:t>
            </a:r>
          </a:p>
          <a:p>
            <a:pPr eaLnBrk="0" hangingPunct="0"/>
            <a:r>
              <a:rPr lang="en-GB" sz="6000" b="1" i="1" baseline="0" dirty="0">
                <a:solidFill>
                  <a:srgbClr val="33E5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	those</a:t>
            </a:r>
          </a:p>
          <a:p>
            <a:pPr eaLnBrk="0" hangingPunct="0"/>
            <a:r>
              <a:rPr lang="en-GB" sz="6000" b="1" i="1" baseline="0" dirty="0">
                <a:solidFill>
                  <a:srgbClr val="33E5C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		bugs!</a:t>
            </a:r>
          </a:p>
          <a:p>
            <a:pPr eaLnBrk="0" hangingPunct="0"/>
            <a:endParaRPr lang="en-US" sz="6000" b="1" i="1" dirty="0">
              <a:solidFill>
                <a:srgbClr val="417641"/>
              </a:solidFill>
              <a:latin typeface="Arial" charset="0"/>
              <a:cs typeface="Arial" charset="0"/>
            </a:endParaRPr>
          </a:p>
        </p:txBody>
      </p:sp>
      <p:pic>
        <p:nvPicPr>
          <p:cNvPr id="16388" name="Picture 5" descr="hand_wash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1785938"/>
            <a:ext cx="2897188" cy="2173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95536" y="3212976"/>
          <a:ext cx="2538412" cy="2357438"/>
        </p:xfrm>
        <a:graphic>
          <a:graphicData uri="http://schemas.openxmlformats.org/presentationml/2006/ole">
            <p:oleObj spid="_x0000_s16386" r:id="rId5" imgW="4401164" imgH="4086795" progId="">
              <p:embed/>
            </p:oleObj>
          </a:graphicData>
        </a:graphic>
      </p:graphicFrame>
      <p:pic>
        <p:nvPicPr>
          <p:cNvPr id="16390" name="Picture 2" descr="ScotlandLogo"/>
          <p:cNvPicPr>
            <a:picLocks noChangeAspect="1" noChangeArrowheads="1"/>
          </p:cNvPicPr>
          <p:nvPr/>
        </p:nvPicPr>
        <p:blipFill>
          <a:blip r:embed="rId6"/>
          <a:srcRect l="14285" t="13264" r="14285" b="11223"/>
          <a:stretch>
            <a:fillRect/>
          </a:stretch>
        </p:blipFill>
        <p:spPr bwMode="auto">
          <a:xfrm>
            <a:off x="323528" y="116632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6" descr="SGM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5225" y="42862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micro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428625"/>
            <a:ext cx="20050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52120" y="4509120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Kate Andrews</a:t>
            </a:r>
          </a:p>
          <a:p>
            <a:r>
              <a:rPr lang="en-GB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Lorraine Bruce</a:t>
            </a:r>
          </a:p>
          <a:p>
            <a:endParaRPr lang="en-GB" sz="4800" dirty="0">
              <a:solidFill>
                <a:schemeClr val="accent4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850741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>
              <a:spcBef>
                <a:spcPct val="50000"/>
              </a:spcBef>
            </a:pPr>
            <a:r>
              <a:rPr lang="en-GB" sz="4000" b="1" i="1" baseline="0" dirty="0">
                <a:solidFill>
                  <a:srgbClr val="FFFFFF"/>
                </a:solidFill>
                <a:latin typeface="Arial" charset="0"/>
              </a:rPr>
              <a:t>Why </a:t>
            </a:r>
            <a:r>
              <a:rPr lang="en-GB" sz="4000" b="1" i="1" u="sng" baseline="0" dirty="0" smtClean="0">
                <a:solidFill>
                  <a:srgbClr val="33E5CA"/>
                </a:solidFill>
                <a:latin typeface="Arial" charset="0"/>
              </a:rPr>
              <a:t>practical</a:t>
            </a:r>
            <a:r>
              <a:rPr lang="en-GB" sz="4000" b="1" i="1" baseline="0" dirty="0" smtClean="0">
                <a:solidFill>
                  <a:srgbClr val="FFFFFF"/>
                </a:solidFill>
                <a:latin typeface="Arial" charset="0"/>
              </a:rPr>
              <a:t> microbiology?</a:t>
            </a:r>
          </a:p>
          <a:p>
            <a:pPr marL="577850" indent="-577850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4000" baseline="0" dirty="0" smtClean="0">
                <a:solidFill>
                  <a:srgbClr val="FFFFFF"/>
                </a:solidFill>
                <a:latin typeface="Arial" charset="0"/>
              </a:rPr>
              <a:t>Curriculum... ?</a:t>
            </a:r>
            <a:endParaRPr lang="en-GB" sz="4000" baseline="0" dirty="0">
              <a:solidFill>
                <a:srgbClr val="FFFFFF"/>
              </a:solidFill>
              <a:latin typeface="Arial" charset="0"/>
            </a:endParaRPr>
          </a:p>
          <a:p>
            <a:pPr marL="577850" indent="-577850">
              <a:spcBef>
                <a:spcPct val="50000"/>
              </a:spcBef>
              <a:buFont typeface="Arial" charset="0"/>
              <a:buChar char="•"/>
            </a:pPr>
            <a:r>
              <a:rPr lang="en-GB" sz="4000" baseline="0" dirty="0" smtClean="0">
                <a:solidFill>
                  <a:srgbClr val="FFFFFF"/>
                </a:solidFill>
                <a:latin typeface="Arial" charset="0"/>
              </a:rPr>
              <a:t>Engaging... ?</a:t>
            </a:r>
            <a:endParaRPr lang="en-GB" sz="4000" baseline="0" dirty="0">
              <a:solidFill>
                <a:srgbClr val="FFFFFF"/>
              </a:solidFill>
              <a:latin typeface="Arial" charset="0"/>
            </a:endParaRPr>
          </a:p>
          <a:p>
            <a:pPr marL="577850" indent="-577850">
              <a:spcBef>
                <a:spcPct val="50000"/>
              </a:spcBef>
              <a:buFont typeface="Arial" charset="0"/>
              <a:buChar char="•"/>
            </a:pPr>
            <a:r>
              <a:rPr lang="en-GB" sz="4000" baseline="0" dirty="0" smtClean="0">
                <a:solidFill>
                  <a:srgbClr val="FFFFFF"/>
                </a:solidFill>
                <a:latin typeface="Arial" charset="0"/>
              </a:rPr>
              <a:t>Life... ?</a:t>
            </a:r>
            <a:endParaRPr lang="en-GB" sz="4000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4441825" y="500063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25604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0" y="76200"/>
            <a:ext cx="90364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1" i="1" baseline="0" dirty="0">
                <a:solidFill>
                  <a:srgbClr val="FFFFFF"/>
                </a:solidFill>
                <a:latin typeface="Arial" charset="0"/>
              </a:rPr>
              <a:t>Microbiology </a:t>
            </a:r>
            <a:r>
              <a:rPr lang="en-GB" sz="4000" b="1" i="1" baseline="0" dirty="0" smtClean="0">
                <a:solidFill>
                  <a:srgbClr val="FFFFFF"/>
                </a:solidFill>
                <a:latin typeface="Arial" charset="0"/>
              </a:rPr>
              <a:t>Safety  -  </a:t>
            </a:r>
            <a:r>
              <a:rPr lang="en-GB" sz="4000" i="1" baseline="0" dirty="0" smtClean="0">
                <a:solidFill>
                  <a:srgbClr val="FFFFFF"/>
                </a:solidFill>
                <a:latin typeface="Arial" charset="0"/>
              </a:rPr>
              <a:t>Level </a:t>
            </a:r>
            <a:r>
              <a:rPr lang="en-GB" sz="4000" i="1" baseline="0" dirty="0">
                <a:solidFill>
                  <a:srgbClr val="FFFFFF"/>
                </a:solidFill>
                <a:latin typeface="Arial" charset="0"/>
              </a:rPr>
              <a:t>3</a:t>
            </a:r>
            <a:endParaRPr lang="en-GB" sz="4000" b="1" i="1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3010" name="Picture 2" descr="C:\Users\esob\Desktop\web.PNG"/>
          <p:cNvPicPr>
            <a:picLocks noChangeAspect="1" noChangeArrowheads="1"/>
          </p:cNvPicPr>
          <p:nvPr/>
        </p:nvPicPr>
        <p:blipFill>
          <a:blip r:embed="rId2"/>
          <a:srcRect b="25657"/>
          <a:stretch>
            <a:fillRect/>
          </a:stretch>
        </p:blipFill>
        <p:spPr bwMode="auto">
          <a:xfrm>
            <a:off x="611560" y="1124744"/>
            <a:ext cx="7776864" cy="4374486"/>
          </a:xfrm>
          <a:prstGeom prst="rect">
            <a:avLst/>
          </a:prstGeom>
          <a:noFill/>
          <a:ln w="38100">
            <a:solidFill>
              <a:srgbClr val="27A794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95736" y="5373216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www.sserc.org.uk</a:t>
            </a:r>
            <a:endParaRPr lang="en-GB" sz="60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1" descr="C:\Users\esob\Desktop\c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5221" y="130421"/>
            <a:ext cx="4195011" cy="589086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6096000" y="2057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2500313" y="3195638"/>
            <a:ext cx="4267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>
              <a:spcBef>
                <a:spcPct val="50000"/>
              </a:spcBef>
            </a:pPr>
            <a:r>
              <a:rPr lang="en-GB" sz="3600" b="1" i="1" baseline="0">
                <a:solidFill>
                  <a:srgbClr val="FFFFFF"/>
                </a:solidFill>
                <a:latin typeface="Arial" charset="0"/>
              </a:rPr>
              <a:t>Nutrient medium</a:t>
            </a:r>
          </a:p>
          <a:p>
            <a:pPr marL="577850" indent="-577850">
              <a:spcBef>
                <a:spcPct val="50000"/>
              </a:spcBef>
            </a:pPr>
            <a:r>
              <a:rPr lang="en-GB" sz="3600" b="1" i="1" baseline="0">
                <a:solidFill>
                  <a:srgbClr val="FFFFFF"/>
                </a:solidFill>
                <a:latin typeface="Arial" charset="0"/>
              </a:rPr>
              <a:t>- </a:t>
            </a:r>
            <a:r>
              <a:rPr lang="en-US" sz="3600" i="1" baseline="0">
                <a:solidFill>
                  <a:srgbClr val="FFFFFF"/>
                </a:solidFill>
                <a:latin typeface="Arial" charset="0"/>
              </a:rPr>
              <a:t>L</a:t>
            </a:r>
            <a:r>
              <a:rPr lang="en-GB" sz="3600" i="1" baseline="0">
                <a:solidFill>
                  <a:srgbClr val="FFFFFF"/>
                </a:solidFill>
                <a:latin typeface="Arial" charset="0"/>
              </a:rPr>
              <a:t>iquid		</a:t>
            </a:r>
          </a:p>
          <a:p>
            <a:pPr marL="577850" indent="-577850">
              <a:spcBef>
                <a:spcPct val="50000"/>
              </a:spcBef>
            </a:pPr>
            <a:r>
              <a:rPr lang="en-GB" sz="3600" i="1" baseline="0">
                <a:solidFill>
                  <a:srgbClr val="FFFFFF"/>
                </a:solidFill>
                <a:latin typeface="Arial" charset="0"/>
              </a:rPr>
              <a:t>- Solid</a:t>
            </a:r>
          </a:p>
        </p:txBody>
      </p:sp>
      <p:sp>
        <p:nvSpPr>
          <p:cNvPr id="27652" name="Text Box 12"/>
          <p:cNvSpPr txBox="1">
            <a:spLocks noChangeArrowheads="1"/>
          </p:cNvSpPr>
          <p:nvPr/>
        </p:nvSpPr>
        <p:spPr bwMode="auto">
          <a:xfrm>
            <a:off x="457200" y="1524000"/>
            <a:ext cx="8229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 algn="ctr">
              <a:spcBef>
                <a:spcPct val="50000"/>
              </a:spcBef>
            </a:pPr>
            <a:r>
              <a:rPr lang="en-GB" sz="4000" b="1" i="1" baseline="0">
                <a:solidFill>
                  <a:srgbClr val="FFFFFF"/>
                </a:solidFill>
                <a:latin typeface="Arial" charset="0"/>
              </a:rPr>
              <a:t>Growing microorganisms</a:t>
            </a:r>
          </a:p>
          <a:p>
            <a:pPr marL="577850" indent="-577850" algn="ctr"/>
            <a:r>
              <a:rPr lang="en-GB" sz="4000" b="1" i="1" baseline="0">
                <a:solidFill>
                  <a:srgbClr val="FFFFFF"/>
                </a:solidFill>
                <a:latin typeface="Arial" charset="0"/>
              </a:rPr>
              <a:t>(S1, S2 pupils)</a:t>
            </a:r>
            <a:endParaRPr lang="en-GB" sz="4000" baseline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4441825" y="500063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57688" y="4000500"/>
            <a:ext cx="838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aseline="0">
                <a:solidFill>
                  <a:srgbClr val="FF0000"/>
                </a:solidFill>
                <a:latin typeface="Verdana" charset="0"/>
              </a:rPr>
              <a:t>X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57688" y="4792663"/>
            <a:ext cx="838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aseline="0">
                <a:solidFill>
                  <a:srgbClr val="007744"/>
                </a:solidFill>
                <a:latin typeface="Zapf Dingbats" charset="2"/>
              </a:rPr>
              <a:t>✔</a:t>
            </a:r>
            <a:endParaRPr lang="en-US" sz="4400" baseline="0">
              <a:solidFill>
                <a:srgbClr val="007744"/>
              </a:solidFill>
              <a:latin typeface="Verdana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3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1560" y="764704"/>
            <a:ext cx="806489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i="1" baseline="0" dirty="0" smtClean="0">
                <a:solidFill>
                  <a:srgbClr val="FFFFFF"/>
                </a:solidFill>
                <a:latin typeface="Arial" charset="0"/>
              </a:rPr>
              <a:t>Where are those microorganisms?</a:t>
            </a:r>
          </a:p>
          <a:p>
            <a:pPr>
              <a:spcBef>
                <a:spcPct val="50000"/>
              </a:spcBef>
            </a:pPr>
            <a:endParaRPr lang="en-GB" sz="3200" b="1" i="1" baseline="0" dirty="0" smtClean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GB" sz="3200" baseline="0" dirty="0" smtClean="0">
                <a:solidFill>
                  <a:srgbClr val="FFFFFF"/>
                </a:solidFill>
                <a:latin typeface="Arial" charset="0"/>
              </a:rPr>
              <a:t>  Where do you find ‘germs’?</a:t>
            </a:r>
          </a:p>
          <a:p>
            <a:pPr>
              <a:spcBef>
                <a:spcPct val="50000"/>
              </a:spcBef>
            </a:pPr>
            <a:endParaRPr lang="en-GB" sz="3200" baseline="0" dirty="0" smtClean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GB" sz="3200" baseline="0" dirty="0" smtClean="0">
                <a:solidFill>
                  <a:srgbClr val="FFFFFF"/>
                </a:solidFill>
                <a:latin typeface="Arial" charset="0"/>
              </a:rPr>
              <a:t>  How do you know that ‘germs’ are there?</a:t>
            </a:r>
          </a:p>
          <a:p>
            <a:pPr>
              <a:spcBef>
                <a:spcPct val="50000"/>
              </a:spcBef>
            </a:pPr>
            <a:endParaRPr lang="en-GB" sz="3200" baseline="0" dirty="0" smtClean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GB" sz="3200" b="1" i="1" baseline="0" dirty="0" smtClean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GB" sz="3200" b="1" i="1" baseline="0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131840" y="2132856"/>
            <a:ext cx="3600400" cy="3528392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51520" y="548680"/>
            <a:ext cx="547260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Label on underside:</a:t>
            </a:r>
          </a:p>
          <a:p>
            <a:endParaRPr lang="en-GB" sz="4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4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initials</a:t>
            </a:r>
          </a:p>
          <a:p>
            <a:endParaRPr lang="en-GB" sz="4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4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date</a:t>
            </a:r>
          </a:p>
          <a:p>
            <a:endParaRPr lang="en-GB" sz="4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4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sample </a:t>
            </a:r>
          </a:p>
          <a:p>
            <a:r>
              <a:rPr lang="en-GB" sz="48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29699" name="Text Box 50"/>
          <p:cNvSpPr txBox="1">
            <a:spLocks noChangeArrowheads="1"/>
          </p:cNvSpPr>
          <p:nvPr/>
        </p:nvSpPr>
        <p:spPr bwMode="auto">
          <a:xfrm>
            <a:off x="381000" y="1371600"/>
            <a:ext cx="864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i="1" baseline="0" dirty="0">
                <a:solidFill>
                  <a:srgbClr val="FFFFFF"/>
                </a:solidFill>
                <a:latin typeface="Arial" charset="0"/>
              </a:rPr>
              <a:t>Where are those microorganisms?</a:t>
            </a:r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0" y="2484438"/>
            <a:ext cx="6477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2925" indent="-542925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 dirty="0">
                <a:solidFill>
                  <a:srgbClr val="FFFFFF"/>
                </a:solidFill>
                <a:latin typeface="Arial" charset="0"/>
              </a:rPr>
              <a:t>Dip cotton bud in tap water</a:t>
            </a:r>
          </a:p>
          <a:p>
            <a:pPr marL="542925" indent="-542925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 dirty="0">
                <a:solidFill>
                  <a:srgbClr val="FFFFFF"/>
                </a:solidFill>
                <a:latin typeface="Arial" charset="0"/>
              </a:rPr>
              <a:t>Rub on side one of plate</a:t>
            </a:r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76200" y="4343400"/>
            <a:ext cx="6477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2925" indent="-542925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 dirty="0">
                <a:solidFill>
                  <a:srgbClr val="FFFFFF"/>
                </a:solidFill>
                <a:latin typeface="Arial" charset="0"/>
              </a:rPr>
              <a:t>Wipe test area with same bud</a:t>
            </a:r>
          </a:p>
          <a:p>
            <a:pPr marL="542925" indent="-542925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 dirty="0">
                <a:solidFill>
                  <a:srgbClr val="FFFFFF"/>
                </a:solidFill>
                <a:latin typeface="Arial" charset="0"/>
              </a:rPr>
              <a:t>Rub on side 2 of plate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310313" y="2352675"/>
            <a:ext cx="2833687" cy="3667125"/>
            <a:chOff x="684214" y="2905125"/>
            <a:chExt cx="2757486" cy="3667125"/>
          </a:xfrm>
        </p:grpSpPr>
        <p:grpSp>
          <p:nvGrpSpPr>
            <p:cNvPr id="29704" name="Group 1"/>
            <p:cNvGrpSpPr>
              <a:grpSpLocks/>
            </p:cNvGrpSpPr>
            <p:nvPr/>
          </p:nvGrpSpPr>
          <p:grpSpPr bwMode="auto">
            <a:xfrm>
              <a:off x="684214" y="2905125"/>
              <a:ext cx="2662238" cy="3384550"/>
              <a:chOff x="684213" y="2905125"/>
              <a:chExt cx="2662237" cy="3384550"/>
            </a:xfrm>
          </p:grpSpPr>
          <p:sp>
            <p:nvSpPr>
              <p:cNvPr id="29707" name="Text Box 28"/>
              <p:cNvSpPr txBox="1">
                <a:spLocks noChangeArrowheads="1"/>
              </p:cNvSpPr>
              <p:nvPr/>
            </p:nvSpPr>
            <p:spPr bwMode="auto">
              <a:xfrm>
                <a:off x="684213" y="3336925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aseline="0">
                    <a:solidFill>
                      <a:srgbClr val="FFFFFF"/>
                    </a:solidFill>
                    <a:latin typeface="Arial" charset="0"/>
                  </a:rPr>
                  <a:t>control</a:t>
                </a:r>
                <a:endParaRPr lang="en-US" sz="2000" baseline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708" name="Text Box 29"/>
              <p:cNvSpPr txBox="1">
                <a:spLocks noChangeArrowheads="1"/>
              </p:cNvSpPr>
              <p:nvPr/>
            </p:nvSpPr>
            <p:spPr bwMode="auto">
              <a:xfrm>
                <a:off x="2266950" y="3336925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aseline="0">
                    <a:solidFill>
                      <a:srgbClr val="FFFFFF"/>
                    </a:solidFill>
                    <a:latin typeface="Arial" charset="0"/>
                  </a:rPr>
                  <a:t>test</a:t>
                </a:r>
                <a:endParaRPr lang="en-US" sz="2000" baseline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29709" name="Group 30"/>
              <p:cNvGrpSpPr>
                <a:grpSpLocks/>
              </p:cNvGrpSpPr>
              <p:nvPr/>
            </p:nvGrpSpPr>
            <p:grpSpPr bwMode="auto">
              <a:xfrm>
                <a:off x="898525" y="2905125"/>
                <a:ext cx="2089150" cy="3384550"/>
                <a:chOff x="430" y="1616"/>
                <a:chExt cx="1316" cy="2132"/>
              </a:xfrm>
            </p:grpSpPr>
            <p:grpSp>
              <p:nvGrpSpPr>
                <p:cNvPr id="29710" name="Group 31"/>
                <p:cNvGrpSpPr>
                  <a:grpSpLocks/>
                </p:cNvGrpSpPr>
                <p:nvPr/>
              </p:nvGrpSpPr>
              <p:grpSpPr bwMode="auto">
                <a:xfrm>
                  <a:off x="430" y="2432"/>
                  <a:ext cx="1316" cy="1316"/>
                  <a:chOff x="884" y="1933"/>
                  <a:chExt cx="1316" cy="1316"/>
                </a:xfrm>
              </p:grpSpPr>
              <p:sp>
                <p:nvSpPr>
                  <p:cNvPr id="29714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884" y="1933"/>
                    <a:ext cx="1316" cy="131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aseline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9715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519" y="1933"/>
                    <a:ext cx="0" cy="131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716" name="Freeform 34"/>
                  <p:cNvSpPr>
                    <a:spLocks/>
                  </p:cNvSpPr>
                  <p:nvPr/>
                </p:nvSpPr>
                <p:spPr bwMode="auto">
                  <a:xfrm>
                    <a:off x="923" y="2115"/>
                    <a:ext cx="566" cy="861"/>
                  </a:xfrm>
                  <a:custGeom>
                    <a:avLst/>
                    <a:gdLst>
                      <a:gd name="T0" fmla="*/ 415 w 566"/>
                      <a:gd name="T1" fmla="*/ 0 h 861"/>
                      <a:gd name="T2" fmla="*/ 97 w 566"/>
                      <a:gd name="T3" fmla="*/ 181 h 861"/>
                      <a:gd name="T4" fmla="*/ 551 w 566"/>
                      <a:gd name="T5" fmla="*/ 226 h 861"/>
                      <a:gd name="T6" fmla="*/ 7 w 566"/>
                      <a:gd name="T7" fmla="*/ 453 h 861"/>
                      <a:gd name="T8" fmla="*/ 506 w 566"/>
                      <a:gd name="T9" fmla="*/ 635 h 861"/>
                      <a:gd name="T10" fmla="*/ 97 w 566"/>
                      <a:gd name="T11" fmla="*/ 725 h 861"/>
                      <a:gd name="T12" fmla="*/ 460 w 566"/>
                      <a:gd name="T13" fmla="*/ 861 h 86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66"/>
                      <a:gd name="T22" fmla="*/ 0 h 861"/>
                      <a:gd name="T23" fmla="*/ 566 w 566"/>
                      <a:gd name="T24" fmla="*/ 861 h 86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66" h="861">
                        <a:moveTo>
                          <a:pt x="415" y="0"/>
                        </a:moveTo>
                        <a:cubicBezTo>
                          <a:pt x="244" y="72"/>
                          <a:pt x="74" y="144"/>
                          <a:pt x="97" y="181"/>
                        </a:cubicBezTo>
                        <a:cubicBezTo>
                          <a:pt x="120" y="218"/>
                          <a:pt x="566" y="181"/>
                          <a:pt x="551" y="226"/>
                        </a:cubicBezTo>
                        <a:cubicBezTo>
                          <a:pt x="536" y="271"/>
                          <a:pt x="14" y="385"/>
                          <a:pt x="7" y="453"/>
                        </a:cubicBezTo>
                        <a:cubicBezTo>
                          <a:pt x="0" y="521"/>
                          <a:pt x="491" y="590"/>
                          <a:pt x="506" y="635"/>
                        </a:cubicBezTo>
                        <a:cubicBezTo>
                          <a:pt x="521" y="680"/>
                          <a:pt x="105" y="687"/>
                          <a:pt x="97" y="725"/>
                        </a:cubicBezTo>
                        <a:cubicBezTo>
                          <a:pt x="89" y="763"/>
                          <a:pt x="399" y="838"/>
                          <a:pt x="460" y="86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717" name="Freeform 35"/>
                  <p:cNvSpPr>
                    <a:spLocks/>
                  </p:cNvSpPr>
                  <p:nvPr/>
                </p:nvSpPr>
                <p:spPr bwMode="auto">
                  <a:xfrm>
                    <a:off x="1550" y="2115"/>
                    <a:ext cx="566" cy="816"/>
                  </a:xfrm>
                  <a:custGeom>
                    <a:avLst/>
                    <a:gdLst>
                      <a:gd name="T0" fmla="*/ 60 w 566"/>
                      <a:gd name="T1" fmla="*/ 0 h 816"/>
                      <a:gd name="T2" fmla="*/ 468 w 566"/>
                      <a:gd name="T3" fmla="*/ 136 h 816"/>
                      <a:gd name="T4" fmla="*/ 15 w 566"/>
                      <a:gd name="T5" fmla="*/ 272 h 816"/>
                      <a:gd name="T6" fmla="*/ 559 w 566"/>
                      <a:gd name="T7" fmla="*/ 408 h 816"/>
                      <a:gd name="T8" fmla="*/ 15 w 566"/>
                      <a:gd name="T9" fmla="*/ 499 h 816"/>
                      <a:gd name="T10" fmla="*/ 559 w 566"/>
                      <a:gd name="T11" fmla="*/ 589 h 816"/>
                      <a:gd name="T12" fmla="*/ 60 w 566"/>
                      <a:gd name="T13" fmla="*/ 816 h 81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66"/>
                      <a:gd name="T22" fmla="*/ 0 h 816"/>
                      <a:gd name="T23" fmla="*/ 566 w 566"/>
                      <a:gd name="T24" fmla="*/ 816 h 81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66" h="816">
                        <a:moveTo>
                          <a:pt x="60" y="0"/>
                        </a:moveTo>
                        <a:cubicBezTo>
                          <a:pt x="267" y="45"/>
                          <a:pt x="475" y="91"/>
                          <a:pt x="468" y="136"/>
                        </a:cubicBezTo>
                        <a:cubicBezTo>
                          <a:pt x="461" y="181"/>
                          <a:pt x="0" y="227"/>
                          <a:pt x="15" y="272"/>
                        </a:cubicBezTo>
                        <a:cubicBezTo>
                          <a:pt x="30" y="317"/>
                          <a:pt x="559" y="370"/>
                          <a:pt x="559" y="408"/>
                        </a:cubicBezTo>
                        <a:cubicBezTo>
                          <a:pt x="559" y="446"/>
                          <a:pt x="15" y="469"/>
                          <a:pt x="15" y="499"/>
                        </a:cubicBezTo>
                        <a:cubicBezTo>
                          <a:pt x="15" y="529"/>
                          <a:pt x="552" y="536"/>
                          <a:pt x="559" y="589"/>
                        </a:cubicBezTo>
                        <a:cubicBezTo>
                          <a:pt x="566" y="642"/>
                          <a:pt x="143" y="778"/>
                          <a:pt x="60" y="81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971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03" y="1616"/>
                  <a:ext cx="90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2000" baseline="0">
                      <a:solidFill>
                        <a:srgbClr val="FFFFFF"/>
                      </a:solidFill>
                      <a:latin typeface="Arial" charset="0"/>
                    </a:rPr>
                    <a:t>inoculate</a:t>
                  </a:r>
                  <a:endParaRPr lang="en-US" sz="2000" baseline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9712" name="Line 37"/>
                <p:cNvSpPr>
                  <a:spLocks noChangeShapeType="1"/>
                </p:cNvSpPr>
                <p:nvPr/>
              </p:nvSpPr>
              <p:spPr bwMode="auto">
                <a:xfrm>
                  <a:off x="612" y="2115"/>
                  <a:ext cx="181" cy="45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713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292" y="2160"/>
                  <a:ext cx="318" cy="40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9705" name="Text Box 28"/>
            <p:cNvSpPr txBox="1">
              <a:spLocks noChangeArrowheads="1"/>
            </p:cNvSpPr>
            <p:nvPr/>
          </p:nvSpPr>
          <p:spPr bwMode="auto">
            <a:xfrm>
              <a:off x="749300" y="6172200"/>
              <a:ext cx="10795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water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706" name="Text Box 28"/>
            <p:cNvSpPr txBox="1">
              <a:spLocks noChangeArrowheads="1"/>
            </p:cNvSpPr>
            <p:nvPr/>
          </p:nvSpPr>
          <p:spPr bwMode="auto">
            <a:xfrm>
              <a:off x="1905000" y="6172200"/>
              <a:ext cx="15367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aseline="0">
                  <a:solidFill>
                    <a:srgbClr val="FFFFFF"/>
                  </a:solidFill>
                  <a:latin typeface="Arial" charset="0"/>
                </a:rPr>
                <a:t>t</a:t>
              </a: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est area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pic>
        <p:nvPicPr>
          <p:cNvPr id="29703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28"/>
          <p:cNvSpPr txBox="1">
            <a:spLocks noChangeArrowheads="1"/>
          </p:cNvSpPr>
          <p:nvPr/>
        </p:nvSpPr>
        <p:spPr bwMode="auto">
          <a:xfrm>
            <a:off x="2051720" y="1124744"/>
            <a:ext cx="496855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Choose area carefully</a:t>
            </a:r>
            <a:r>
              <a:rPr lang="en-GB" sz="3600" baseline="0" dirty="0" smtClean="0">
                <a:solidFill>
                  <a:srgbClr val="FFFFFF"/>
                </a:solidFill>
                <a:latin typeface="Arial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GB" sz="3600" baseline="0" dirty="0" smtClean="0">
                <a:solidFill>
                  <a:srgbClr val="FFFFFF"/>
                </a:solidFill>
                <a:latin typeface="Arial" charset="0"/>
              </a:rPr>
              <a:t> - desk top</a:t>
            </a:r>
            <a:endParaRPr lang="en-GB" sz="3600" baseline="0" dirty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ts val="1000"/>
              </a:spcBef>
            </a:pP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 - mobile phones?</a:t>
            </a:r>
          </a:p>
          <a:p>
            <a:pPr>
              <a:spcBef>
                <a:spcPts val="1000"/>
              </a:spcBef>
            </a:pPr>
            <a:r>
              <a:rPr lang="en-US" sz="3600" baseline="0" dirty="0" smtClean="0">
                <a:solidFill>
                  <a:srgbClr val="FFFFFF"/>
                </a:solidFill>
                <a:latin typeface="Arial" charset="0"/>
              </a:rPr>
              <a:t> - </a:t>
            </a:r>
            <a:r>
              <a:rPr lang="en-US" sz="3600" baseline="0" dirty="0">
                <a:solidFill>
                  <a:srgbClr val="FFFFFF"/>
                </a:solidFill>
                <a:latin typeface="Arial" charset="0"/>
              </a:rPr>
              <a:t>b</a:t>
            </a:r>
            <a:r>
              <a:rPr lang="en-GB" sz="3600" baseline="0" dirty="0" err="1">
                <a:solidFill>
                  <a:srgbClr val="FFFFFF"/>
                </a:solidFill>
                <a:latin typeface="Arial" charset="0"/>
              </a:rPr>
              <a:t>ag</a:t>
            </a: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 handles?</a:t>
            </a:r>
          </a:p>
          <a:p>
            <a:pPr>
              <a:spcBef>
                <a:spcPts val="1000"/>
              </a:spcBef>
            </a:pPr>
            <a:r>
              <a:rPr lang="en-US" sz="3600" baseline="0" dirty="0">
                <a:solidFill>
                  <a:srgbClr val="FFFFFF"/>
                </a:solidFill>
                <a:latin typeface="Arial" charset="0"/>
              </a:rPr>
              <a:t> - outer window sill?</a:t>
            </a:r>
          </a:p>
          <a:p>
            <a:pPr>
              <a:spcBef>
                <a:spcPts val="1000"/>
              </a:spcBef>
            </a:pPr>
            <a:r>
              <a:rPr lang="en-US" sz="3600" baseline="0" dirty="0">
                <a:solidFill>
                  <a:srgbClr val="FFFFFF"/>
                </a:solidFill>
                <a:latin typeface="Arial" charset="0"/>
              </a:rPr>
              <a:t> - computer keyboard</a:t>
            </a:r>
            <a:r>
              <a:rPr lang="en-US" sz="3600" baseline="0" dirty="0" smtClean="0">
                <a:solidFill>
                  <a:srgbClr val="FFFFFF"/>
                </a:solidFill>
                <a:latin typeface="Arial" charset="0"/>
              </a:rPr>
              <a:t>?</a:t>
            </a:r>
          </a:p>
          <a:p>
            <a:pPr>
              <a:spcBef>
                <a:spcPts val="1000"/>
              </a:spcBef>
            </a:pPr>
            <a:r>
              <a:rPr lang="en-US" sz="3600" baseline="0" dirty="0" smtClean="0">
                <a:solidFill>
                  <a:srgbClr val="FFFFFF"/>
                </a:solidFill>
                <a:latin typeface="Arial" charset="0"/>
              </a:rPr>
              <a:t> - sink?</a:t>
            </a:r>
            <a:endParaRPr lang="en-US" sz="3600" baseline="0" dirty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ts val="1000"/>
              </a:spcBef>
            </a:pPr>
            <a:r>
              <a:rPr lang="en-US" sz="2800" baseline="0" dirty="0">
                <a:solidFill>
                  <a:srgbClr val="FFFFFF"/>
                </a:solidFill>
                <a:latin typeface="Arial" charset="0"/>
              </a:rPr>
              <a:t> </a:t>
            </a:r>
            <a:endParaRPr lang="en-GB" sz="2800" baseline="0" dirty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2000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31749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251520" y="116632"/>
            <a:ext cx="864235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i="1" baseline="0" dirty="0">
                <a:solidFill>
                  <a:srgbClr val="FFFFFF"/>
                </a:solidFill>
                <a:latin typeface="Arial" charset="0"/>
              </a:rPr>
              <a:t>Where are those microorganisms</a:t>
            </a:r>
            <a:r>
              <a:rPr lang="en-GB" sz="4000" b="1" i="1" baseline="0" dirty="0" smtClean="0">
                <a:solidFill>
                  <a:srgbClr val="FFFFFF"/>
                </a:solidFill>
                <a:latin typeface="Arial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800" b="1" i="1" baseline="0" dirty="0" smtClean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GB" sz="2800" b="1" i="1" baseline="0" dirty="0" smtClean="0">
              <a:solidFill>
                <a:srgbClr val="FFFFFF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3600" i="1" baseline="0" dirty="0" smtClean="0">
                <a:solidFill>
                  <a:srgbClr val="FFFFFF"/>
                </a:solidFill>
                <a:latin typeface="Arial" charset="0"/>
              </a:rPr>
              <a:t>Teaching points: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GB" sz="3600" i="1" baseline="0" dirty="0" smtClean="0">
                <a:solidFill>
                  <a:srgbClr val="FFFFFF"/>
                </a:solidFill>
                <a:latin typeface="Arial" charset="0"/>
              </a:rPr>
              <a:t>  Labelling carefully...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GB" sz="3600" i="1" baseline="0" dirty="0" smtClean="0">
                <a:solidFill>
                  <a:srgbClr val="FFFFFF"/>
                </a:solidFill>
                <a:latin typeface="Arial" charset="0"/>
              </a:rPr>
              <a:t>  What is the purpose of the ‘control’ ?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32771" name="Text Box 50"/>
          <p:cNvSpPr txBox="1">
            <a:spLocks noChangeArrowheads="1"/>
          </p:cNvSpPr>
          <p:nvPr/>
        </p:nvSpPr>
        <p:spPr bwMode="auto">
          <a:xfrm>
            <a:off x="381000" y="1371600"/>
            <a:ext cx="864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i="1" baseline="0" dirty="0">
                <a:solidFill>
                  <a:srgbClr val="FFFFFF"/>
                </a:solidFill>
                <a:latin typeface="Arial" charset="0"/>
              </a:rPr>
              <a:t>Where are those microorganisms?</a:t>
            </a:r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0" y="2484438"/>
            <a:ext cx="6477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2925" indent="-542925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>
                <a:solidFill>
                  <a:srgbClr val="FFFFFF"/>
                </a:solidFill>
                <a:latin typeface="Arial" charset="0"/>
              </a:rPr>
              <a:t>Dip cotton bud in tap water</a:t>
            </a:r>
          </a:p>
          <a:p>
            <a:pPr marL="542925" indent="-542925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>
                <a:solidFill>
                  <a:srgbClr val="FFFFFF"/>
                </a:solidFill>
                <a:latin typeface="Arial" charset="0"/>
              </a:rPr>
              <a:t>Rub on side one of plate</a:t>
            </a:r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76200" y="4343400"/>
            <a:ext cx="6477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2925" indent="-542925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>
                <a:solidFill>
                  <a:srgbClr val="FFFFFF"/>
                </a:solidFill>
                <a:latin typeface="Arial" charset="0"/>
              </a:rPr>
              <a:t>Wipe test area with same bud</a:t>
            </a:r>
          </a:p>
          <a:p>
            <a:pPr marL="542925" indent="-542925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>
                <a:solidFill>
                  <a:srgbClr val="FFFFFF"/>
                </a:solidFill>
                <a:latin typeface="Arial" charset="0"/>
              </a:rPr>
              <a:t>Rub on side 2 of plate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310313" y="2352675"/>
            <a:ext cx="2833687" cy="3667125"/>
            <a:chOff x="684213" y="2905125"/>
            <a:chExt cx="2757487" cy="3667125"/>
          </a:xfrm>
        </p:grpSpPr>
        <p:grpSp>
          <p:nvGrpSpPr>
            <p:cNvPr id="32776" name="Group 1"/>
            <p:cNvGrpSpPr>
              <a:grpSpLocks/>
            </p:cNvGrpSpPr>
            <p:nvPr/>
          </p:nvGrpSpPr>
          <p:grpSpPr bwMode="auto">
            <a:xfrm>
              <a:off x="684213" y="2905125"/>
              <a:ext cx="2662237" cy="3384550"/>
              <a:chOff x="684213" y="2905125"/>
              <a:chExt cx="2662237" cy="3384550"/>
            </a:xfrm>
          </p:grpSpPr>
          <p:sp>
            <p:nvSpPr>
              <p:cNvPr id="32779" name="Text Box 28"/>
              <p:cNvSpPr txBox="1">
                <a:spLocks noChangeArrowheads="1"/>
              </p:cNvSpPr>
              <p:nvPr/>
            </p:nvSpPr>
            <p:spPr bwMode="auto">
              <a:xfrm>
                <a:off x="684213" y="3336925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aseline="0">
                    <a:solidFill>
                      <a:srgbClr val="FFFFFF"/>
                    </a:solidFill>
                    <a:latin typeface="Arial" charset="0"/>
                  </a:rPr>
                  <a:t>control</a:t>
                </a:r>
                <a:endParaRPr lang="en-US" sz="2000" baseline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780" name="Text Box 29"/>
              <p:cNvSpPr txBox="1">
                <a:spLocks noChangeArrowheads="1"/>
              </p:cNvSpPr>
              <p:nvPr/>
            </p:nvSpPr>
            <p:spPr bwMode="auto">
              <a:xfrm>
                <a:off x="2266950" y="3336925"/>
                <a:ext cx="10795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aseline="0">
                    <a:solidFill>
                      <a:srgbClr val="FFFFFF"/>
                    </a:solidFill>
                    <a:latin typeface="Arial" charset="0"/>
                  </a:rPr>
                  <a:t>test</a:t>
                </a:r>
                <a:endParaRPr lang="en-US" sz="2000" baseline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2781" name="Group 30"/>
              <p:cNvGrpSpPr>
                <a:grpSpLocks/>
              </p:cNvGrpSpPr>
              <p:nvPr/>
            </p:nvGrpSpPr>
            <p:grpSpPr bwMode="auto">
              <a:xfrm>
                <a:off x="898525" y="2905125"/>
                <a:ext cx="2089150" cy="3384550"/>
                <a:chOff x="430" y="1616"/>
                <a:chExt cx="1316" cy="2132"/>
              </a:xfrm>
            </p:grpSpPr>
            <p:grpSp>
              <p:nvGrpSpPr>
                <p:cNvPr id="32782" name="Group 31"/>
                <p:cNvGrpSpPr>
                  <a:grpSpLocks/>
                </p:cNvGrpSpPr>
                <p:nvPr/>
              </p:nvGrpSpPr>
              <p:grpSpPr bwMode="auto">
                <a:xfrm>
                  <a:off x="430" y="2432"/>
                  <a:ext cx="1316" cy="1316"/>
                  <a:chOff x="884" y="1933"/>
                  <a:chExt cx="1316" cy="1316"/>
                </a:xfrm>
              </p:grpSpPr>
              <p:sp>
                <p:nvSpPr>
                  <p:cNvPr id="32786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884" y="1933"/>
                    <a:ext cx="1316" cy="131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aseline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2787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519" y="1933"/>
                    <a:ext cx="0" cy="131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788" name="Freeform 34"/>
                  <p:cNvSpPr>
                    <a:spLocks/>
                  </p:cNvSpPr>
                  <p:nvPr/>
                </p:nvSpPr>
                <p:spPr bwMode="auto">
                  <a:xfrm>
                    <a:off x="923" y="2115"/>
                    <a:ext cx="566" cy="861"/>
                  </a:xfrm>
                  <a:custGeom>
                    <a:avLst/>
                    <a:gdLst>
                      <a:gd name="T0" fmla="*/ 415 w 566"/>
                      <a:gd name="T1" fmla="*/ 0 h 861"/>
                      <a:gd name="T2" fmla="*/ 97 w 566"/>
                      <a:gd name="T3" fmla="*/ 181 h 861"/>
                      <a:gd name="T4" fmla="*/ 551 w 566"/>
                      <a:gd name="T5" fmla="*/ 226 h 861"/>
                      <a:gd name="T6" fmla="*/ 7 w 566"/>
                      <a:gd name="T7" fmla="*/ 453 h 861"/>
                      <a:gd name="T8" fmla="*/ 506 w 566"/>
                      <a:gd name="T9" fmla="*/ 635 h 861"/>
                      <a:gd name="T10" fmla="*/ 97 w 566"/>
                      <a:gd name="T11" fmla="*/ 725 h 861"/>
                      <a:gd name="T12" fmla="*/ 460 w 566"/>
                      <a:gd name="T13" fmla="*/ 861 h 86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66"/>
                      <a:gd name="T22" fmla="*/ 0 h 861"/>
                      <a:gd name="T23" fmla="*/ 566 w 566"/>
                      <a:gd name="T24" fmla="*/ 861 h 86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66" h="861">
                        <a:moveTo>
                          <a:pt x="415" y="0"/>
                        </a:moveTo>
                        <a:cubicBezTo>
                          <a:pt x="244" y="72"/>
                          <a:pt x="74" y="144"/>
                          <a:pt x="97" y="181"/>
                        </a:cubicBezTo>
                        <a:cubicBezTo>
                          <a:pt x="120" y="218"/>
                          <a:pt x="566" y="181"/>
                          <a:pt x="551" y="226"/>
                        </a:cubicBezTo>
                        <a:cubicBezTo>
                          <a:pt x="536" y="271"/>
                          <a:pt x="14" y="385"/>
                          <a:pt x="7" y="453"/>
                        </a:cubicBezTo>
                        <a:cubicBezTo>
                          <a:pt x="0" y="521"/>
                          <a:pt x="491" y="590"/>
                          <a:pt x="506" y="635"/>
                        </a:cubicBezTo>
                        <a:cubicBezTo>
                          <a:pt x="521" y="680"/>
                          <a:pt x="105" y="687"/>
                          <a:pt x="97" y="725"/>
                        </a:cubicBezTo>
                        <a:cubicBezTo>
                          <a:pt x="89" y="763"/>
                          <a:pt x="399" y="838"/>
                          <a:pt x="460" y="86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789" name="Freeform 35"/>
                  <p:cNvSpPr>
                    <a:spLocks/>
                  </p:cNvSpPr>
                  <p:nvPr/>
                </p:nvSpPr>
                <p:spPr bwMode="auto">
                  <a:xfrm>
                    <a:off x="1550" y="2115"/>
                    <a:ext cx="566" cy="816"/>
                  </a:xfrm>
                  <a:custGeom>
                    <a:avLst/>
                    <a:gdLst>
                      <a:gd name="T0" fmla="*/ 60 w 566"/>
                      <a:gd name="T1" fmla="*/ 0 h 816"/>
                      <a:gd name="T2" fmla="*/ 468 w 566"/>
                      <a:gd name="T3" fmla="*/ 136 h 816"/>
                      <a:gd name="T4" fmla="*/ 15 w 566"/>
                      <a:gd name="T5" fmla="*/ 272 h 816"/>
                      <a:gd name="T6" fmla="*/ 559 w 566"/>
                      <a:gd name="T7" fmla="*/ 408 h 816"/>
                      <a:gd name="T8" fmla="*/ 15 w 566"/>
                      <a:gd name="T9" fmla="*/ 499 h 816"/>
                      <a:gd name="T10" fmla="*/ 559 w 566"/>
                      <a:gd name="T11" fmla="*/ 589 h 816"/>
                      <a:gd name="T12" fmla="*/ 60 w 566"/>
                      <a:gd name="T13" fmla="*/ 816 h 81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66"/>
                      <a:gd name="T22" fmla="*/ 0 h 816"/>
                      <a:gd name="T23" fmla="*/ 566 w 566"/>
                      <a:gd name="T24" fmla="*/ 816 h 81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66" h="816">
                        <a:moveTo>
                          <a:pt x="60" y="0"/>
                        </a:moveTo>
                        <a:cubicBezTo>
                          <a:pt x="267" y="45"/>
                          <a:pt x="475" y="91"/>
                          <a:pt x="468" y="136"/>
                        </a:cubicBezTo>
                        <a:cubicBezTo>
                          <a:pt x="461" y="181"/>
                          <a:pt x="0" y="227"/>
                          <a:pt x="15" y="272"/>
                        </a:cubicBezTo>
                        <a:cubicBezTo>
                          <a:pt x="30" y="317"/>
                          <a:pt x="559" y="370"/>
                          <a:pt x="559" y="408"/>
                        </a:cubicBezTo>
                        <a:cubicBezTo>
                          <a:pt x="559" y="446"/>
                          <a:pt x="15" y="469"/>
                          <a:pt x="15" y="499"/>
                        </a:cubicBezTo>
                        <a:cubicBezTo>
                          <a:pt x="15" y="529"/>
                          <a:pt x="552" y="536"/>
                          <a:pt x="559" y="589"/>
                        </a:cubicBezTo>
                        <a:cubicBezTo>
                          <a:pt x="566" y="642"/>
                          <a:pt x="143" y="778"/>
                          <a:pt x="60" y="81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2783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03" y="1616"/>
                  <a:ext cx="90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2000" baseline="0">
                      <a:solidFill>
                        <a:srgbClr val="FFFFFF"/>
                      </a:solidFill>
                      <a:latin typeface="Arial" charset="0"/>
                    </a:rPr>
                    <a:t>inoculate</a:t>
                  </a:r>
                  <a:endParaRPr lang="en-US" sz="2000" baseline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32784" name="Line 37"/>
                <p:cNvSpPr>
                  <a:spLocks noChangeShapeType="1"/>
                </p:cNvSpPr>
                <p:nvPr/>
              </p:nvSpPr>
              <p:spPr bwMode="auto">
                <a:xfrm>
                  <a:off x="612" y="2115"/>
                  <a:ext cx="181" cy="45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785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292" y="2160"/>
                  <a:ext cx="318" cy="40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32777" name="Text Box 28"/>
            <p:cNvSpPr txBox="1">
              <a:spLocks noChangeArrowheads="1"/>
            </p:cNvSpPr>
            <p:nvPr/>
          </p:nvSpPr>
          <p:spPr bwMode="auto">
            <a:xfrm>
              <a:off x="749300" y="6172200"/>
              <a:ext cx="10795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water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778" name="Text Box 28"/>
            <p:cNvSpPr txBox="1">
              <a:spLocks noChangeArrowheads="1"/>
            </p:cNvSpPr>
            <p:nvPr/>
          </p:nvSpPr>
          <p:spPr bwMode="auto">
            <a:xfrm>
              <a:off x="1905000" y="6172200"/>
              <a:ext cx="15367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aseline="0">
                  <a:solidFill>
                    <a:srgbClr val="FFFFFF"/>
                  </a:solidFill>
                  <a:latin typeface="Arial" charset="0"/>
                </a:rPr>
                <a:t>t</a:t>
              </a: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est area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pic>
        <p:nvPicPr>
          <p:cNvPr id="32775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86106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>
              <a:spcBef>
                <a:spcPct val="50000"/>
              </a:spcBef>
            </a:pPr>
            <a:r>
              <a:rPr lang="en-GB" sz="3600" b="1" i="1" baseline="0" dirty="0">
                <a:solidFill>
                  <a:srgbClr val="FFFFFF"/>
                </a:solidFill>
                <a:latin typeface="Arial" charset="0"/>
              </a:rPr>
              <a:t>Aims of this session</a:t>
            </a:r>
          </a:p>
          <a:p>
            <a:pPr marL="577850" indent="-577850">
              <a:spcBef>
                <a:spcPts val="2400"/>
              </a:spcBef>
              <a:buFont typeface="Arial" charset="0"/>
              <a:buChar char="•"/>
            </a:pP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Practical activities for </a:t>
            </a:r>
            <a:r>
              <a:rPr lang="en-GB" sz="3600" baseline="0" dirty="0" err="1">
                <a:solidFill>
                  <a:srgbClr val="FFFFFF"/>
                </a:solidFill>
                <a:latin typeface="Arial" charset="0"/>
              </a:rPr>
              <a:t>CfE</a:t>
            </a:r>
            <a:endParaRPr lang="en-GB" sz="3600" baseline="0" dirty="0">
              <a:solidFill>
                <a:srgbClr val="FFFFFF"/>
              </a:solidFill>
              <a:latin typeface="Arial" charset="0"/>
            </a:endParaRPr>
          </a:p>
          <a:p>
            <a:pPr marL="577850" indent="-577850">
              <a:spcBef>
                <a:spcPts val="2400"/>
              </a:spcBef>
              <a:buFont typeface="Arial" charset="0"/>
              <a:buChar char="•"/>
            </a:pP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Hands-on opportunities</a:t>
            </a:r>
          </a:p>
          <a:p>
            <a:pPr marL="577850" indent="-577850">
              <a:spcBef>
                <a:spcPts val="2400"/>
              </a:spcBef>
              <a:buFont typeface="Arial" charset="0"/>
              <a:buChar char="•"/>
            </a:pPr>
            <a:r>
              <a:rPr lang="en-GB" sz="3600" baseline="0" dirty="0" smtClean="0">
                <a:solidFill>
                  <a:srgbClr val="FFFFFF"/>
                </a:solidFill>
                <a:latin typeface="Arial" charset="0"/>
              </a:rPr>
              <a:t>Strategies </a:t>
            </a: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to support C</a:t>
            </a:r>
            <a:r>
              <a:rPr lang="en-US" sz="3600" baseline="0" dirty="0" err="1">
                <a:solidFill>
                  <a:srgbClr val="FFFFFF"/>
                </a:solidFill>
                <a:latin typeface="Arial" charset="0"/>
              </a:rPr>
              <a:t>fE</a:t>
            </a:r>
            <a:endParaRPr lang="en-GB" sz="3600" baseline="0" dirty="0">
              <a:solidFill>
                <a:srgbClr val="FFFFFF"/>
              </a:solidFill>
              <a:latin typeface="Arial" charset="0"/>
            </a:endParaRPr>
          </a:p>
          <a:p>
            <a:pPr marL="577850" indent="-577850">
              <a:spcBef>
                <a:spcPts val="2400"/>
              </a:spcBef>
              <a:buFont typeface="Arial" charset="0"/>
              <a:buChar char="•"/>
            </a:pP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Build confidence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51520" y="54868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4000" b="1" i="1" baseline="0" dirty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 dirty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17412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8100392" y="5589240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 descr="cover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116632"/>
            <a:ext cx="2484065" cy="351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0"/>
          <p:cNvSpPr txBox="1">
            <a:spLocks noChangeArrowheads="1"/>
          </p:cNvSpPr>
          <p:nvPr/>
        </p:nvSpPr>
        <p:spPr bwMode="auto">
          <a:xfrm>
            <a:off x="0" y="332656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i="1" baseline="0" dirty="0" smtClean="0">
                <a:solidFill>
                  <a:srgbClr val="FFFFFF"/>
                </a:solidFill>
                <a:latin typeface="Arial" charset="0"/>
              </a:rPr>
              <a:t>Safety</a:t>
            </a:r>
            <a:endParaRPr lang="en-GB" sz="4000" b="1" i="1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795" name="Text Box 50"/>
          <p:cNvSpPr txBox="1">
            <a:spLocks noChangeArrowheads="1"/>
          </p:cNvSpPr>
          <p:nvPr/>
        </p:nvSpPr>
        <p:spPr bwMode="auto">
          <a:xfrm>
            <a:off x="179512" y="1484784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  <a:buFont typeface="Arial" charset="0"/>
              <a:buChar char="•"/>
            </a:pP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Seal plates diametrically, small pieces!</a:t>
            </a:r>
          </a:p>
          <a:p>
            <a:pPr marL="533400" indent="-533400">
              <a:spcBef>
                <a:spcPct val="50000"/>
              </a:spcBef>
              <a:buFont typeface="Arial" charset="0"/>
              <a:buChar char="•"/>
            </a:pPr>
            <a:r>
              <a:rPr lang="en-GB" sz="3600" baseline="0" dirty="0">
                <a:solidFill>
                  <a:srgbClr val="FFFFFF"/>
                </a:solidFill>
                <a:latin typeface="Arial" charset="0"/>
              </a:rPr>
              <a:t>Incubate at room temperature</a:t>
            </a:r>
          </a:p>
        </p:txBody>
      </p:sp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1475656" y="2996952"/>
            <a:ext cx="388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i="1" baseline="0" dirty="0" smtClean="0">
                <a:solidFill>
                  <a:srgbClr val="33E5CA"/>
                </a:solidFill>
                <a:latin typeface="Arial" charset="0"/>
              </a:rPr>
              <a:t>- </a:t>
            </a:r>
            <a:r>
              <a:rPr lang="en-GB" sz="3600" i="1" baseline="0" dirty="0">
                <a:solidFill>
                  <a:srgbClr val="33E5CA"/>
                </a:solidFill>
                <a:latin typeface="Arial" charset="0"/>
              </a:rPr>
              <a:t>small scale</a:t>
            </a:r>
          </a:p>
          <a:p>
            <a:pPr>
              <a:spcBef>
                <a:spcPct val="50000"/>
              </a:spcBef>
            </a:pPr>
            <a:r>
              <a:rPr lang="en-GB" sz="3600" i="1" baseline="0" dirty="0">
                <a:solidFill>
                  <a:srgbClr val="33E5CA"/>
                </a:solidFill>
                <a:latin typeface="Arial" charset="0"/>
              </a:rPr>
              <a:t> - containment</a:t>
            </a:r>
          </a:p>
          <a:p>
            <a:pPr>
              <a:spcBef>
                <a:spcPct val="50000"/>
              </a:spcBef>
            </a:pPr>
            <a:r>
              <a:rPr lang="en-GB" sz="3600" i="1" baseline="0" dirty="0">
                <a:solidFill>
                  <a:srgbClr val="33E5CA"/>
                </a:solidFill>
                <a:latin typeface="Arial" charset="0"/>
              </a:rPr>
              <a:t> - temperature</a:t>
            </a:r>
          </a:p>
        </p:txBody>
      </p:sp>
      <p:pic>
        <p:nvPicPr>
          <p:cNvPr id="33798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8100392" y="5589240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3212976"/>
            <a:ext cx="2089620" cy="1998925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91680" y="1844824"/>
            <a:ext cx="5867400" cy="3844099"/>
            <a:chOff x="1115616" y="1934500"/>
            <a:chExt cx="5867400" cy="3779748"/>
          </a:xfrm>
        </p:grpSpPr>
        <p:graphicFrame>
          <p:nvGraphicFramePr>
            <p:cNvPr id="15" name="Object 2"/>
            <p:cNvGraphicFramePr>
              <a:graphicFrameLocks noChangeAspect="1"/>
            </p:cNvGraphicFramePr>
            <p:nvPr/>
          </p:nvGraphicFramePr>
          <p:xfrm>
            <a:off x="1475656" y="1934500"/>
            <a:ext cx="5040560" cy="3779748"/>
          </p:xfrm>
          <a:graphic>
            <a:graphicData uri="http://schemas.openxmlformats.org/presentationml/2006/ole">
              <p:oleObj spid="_x0000_s34818" name="Photo Editor Photo" r:id="rId4" imgW="12193702" imgH="9142857" progId="">
                <p:embed/>
              </p:oleObj>
            </a:graphicData>
          </a:graphic>
        </p:graphicFrame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1115616" y="2051205"/>
              <a:ext cx="58674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800" baseline="0" dirty="0">
                  <a:solidFill>
                    <a:schemeClr val="accent6">
                      <a:lumMod val="50000"/>
                    </a:schemeClr>
                  </a:solidFill>
                  <a:latin typeface="Comic Sans MS" pitchFamily="-111" charset="0"/>
                  <a:ea typeface="ＭＳ Ｐゴシック" pitchFamily="-111" charset="-128"/>
                  <a:cs typeface="ＭＳ Ｐゴシック" pitchFamily="-111" charset="-128"/>
                </a:rPr>
                <a:t>Are there microorganisms on:</a:t>
              </a: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619672" y="2500921"/>
              <a:ext cx="19812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800" baseline="0" dirty="0">
                  <a:solidFill>
                    <a:schemeClr val="accent6">
                      <a:lumMod val="50000"/>
                    </a:schemeClr>
                  </a:solidFill>
                  <a:latin typeface="Comic Sans MS" pitchFamily="-111" charset="0"/>
                  <a:ea typeface="ＭＳ Ｐゴシック" pitchFamily="-111" charset="-128"/>
                  <a:cs typeface="ＭＳ Ｐゴシック" pitchFamily="-111" charset="-128"/>
                </a:rPr>
                <a:t>your skin?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3563888" y="2500921"/>
              <a:ext cx="31242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800" baseline="0" dirty="0">
                  <a:solidFill>
                    <a:schemeClr val="accent6">
                      <a:lumMod val="50000"/>
                    </a:schemeClr>
                  </a:solidFill>
                  <a:latin typeface="Comic Sans MS" pitchFamily="-111" charset="0"/>
                  <a:ea typeface="ＭＳ Ｐゴシック" pitchFamily="-111" charset="-128"/>
                  <a:cs typeface="ＭＳ Ｐゴシック" pitchFamily="-111" charset="-128"/>
                </a:rPr>
                <a:t>the  workbench?</a:t>
              </a: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43608" y="5445224"/>
            <a:ext cx="6858000" cy="461962"/>
          </a:xfrm>
          <a:prstGeom prst="rect">
            <a:avLst/>
          </a:prstGeom>
          <a:solidFill>
            <a:srgbClr val="27A79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aseline="0" dirty="0">
                <a:solidFill>
                  <a:schemeClr val="bg1"/>
                </a:solidFill>
                <a:latin typeface="Comic Sans MS" charset="0"/>
              </a:rPr>
              <a:t>Microorganisms are found almost everywhere!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323528" y="116632"/>
            <a:ext cx="8642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i="1" baseline="0" dirty="0">
                <a:solidFill>
                  <a:srgbClr val="FFFFFF"/>
                </a:solidFill>
                <a:latin typeface="Arial" charset="0"/>
              </a:rPr>
              <a:t>Where are those microorganisms</a:t>
            </a:r>
            <a:r>
              <a:rPr lang="en-GB" sz="3600" b="1" i="1" baseline="0" dirty="0" smtClean="0">
                <a:solidFill>
                  <a:srgbClr val="FFFFFF"/>
                </a:solidFill>
                <a:latin typeface="Arial" charset="0"/>
              </a:rPr>
              <a:t>?</a:t>
            </a:r>
          </a:p>
        </p:txBody>
      </p:sp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0" y="908720"/>
            <a:ext cx="8642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i="1" baseline="0" dirty="0" smtClean="0">
                <a:solidFill>
                  <a:srgbClr val="FFFFFF"/>
                </a:solidFill>
                <a:latin typeface="Arial" charset="0"/>
              </a:rPr>
              <a:t>How do we know they are there?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6"/>
          <p:cNvSpPr>
            <a:spLocks noChangeArrowheads="1"/>
          </p:cNvSpPr>
          <p:nvPr/>
        </p:nvSpPr>
        <p:spPr bwMode="auto">
          <a:xfrm>
            <a:off x="3348038" y="260350"/>
            <a:ext cx="5795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endParaRPr kumimoji="1" lang="en-GB" sz="3200" b="1" i="1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35844" name="Text Box 50"/>
          <p:cNvSpPr txBox="1">
            <a:spLocks noChangeArrowheads="1"/>
          </p:cNvSpPr>
          <p:nvPr/>
        </p:nvSpPr>
        <p:spPr bwMode="auto">
          <a:xfrm>
            <a:off x="251520" y="404664"/>
            <a:ext cx="864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b="1" i="1" baseline="0" dirty="0" smtClean="0">
                <a:solidFill>
                  <a:schemeClr val="bg1"/>
                </a:solidFill>
                <a:latin typeface="Arial" charset="0"/>
              </a:rPr>
              <a:t>Safety</a:t>
            </a:r>
            <a:endParaRPr lang="en-GB" sz="4000" b="1" i="1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845" name="Text Box 50"/>
          <p:cNvSpPr txBox="1">
            <a:spLocks noChangeArrowheads="1"/>
          </p:cNvSpPr>
          <p:nvPr/>
        </p:nvSpPr>
        <p:spPr bwMode="auto">
          <a:xfrm>
            <a:off x="395536" y="1484784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2300" indent="-622300">
              <a:spcBef>
                <a:spcPct val="50000"/>
              </a:spcBef>
              <a:buFont typeface="Arial" charset="0"/>
              <a:buChar char="•"/>
            </a:pPr>
            <a:r>
              <a:rPr lang="en-GB" sz="3600" baseline="0" dirty="0">
                <a:solidFill>
                  <a:schemeClr val="bg1"/>
                </a:solidFill>
                <a:latin typeface="Arial" charset="0"/>
              </a:rPr>
              <a:t>Do not open plates</a:t>
            </a:r>
          </a:p>
          <a:p>
            <a:pPr marL="622300" indent="-622300">
              <a:spcBef>
                <a:spcPct val="50000"/>
              </a:spcBef>
              <a:buFont typeface="Arial" charset="0"/>
              <a:buChar char="•"/>
            </a:pPr>
            <a:r>
              <a:rPr lang="en-GB" sz="3600" baseline="0" dirty="0">
                <a:solidFill>
                  <a:schemeClr val="bg1"/>
                </a:solidFill>
                <a:latin typeface="Arial" charset="0"/>
              </a:rPr>
              <a:t>Sterilise by autoclaving (technician)</a:t>
            </a:r>
          </a:p>
          <a:p>
            <a:pPr marL="622300" indent="-622300">
              <a:spcBef>
                <a:spcPct val="50000"/>
              </a:spcBef>
              <a:buFont typeface="Arial" charset="0"/>
              <a:buChar char="•"/>
            </a:pPr>
            <a:r>
              <a:rPr lang="en-GB" sz="3600" baseline="0" dirty="0">
                <a:solidFill>
                  <a:schemeClr val="bg1"/>
                </a:solidFill>
                <a:latin typeface="Arial" charset="0"/>
              </a:rPr>
              <a:t>Dispose </a:t>
            </a:r>
            <a:r>
              <a:rPr lang="en-GB" sz="3600" baseline="0" dirty="0" smtClean="0">
                <a:solidFill>
                  <a:schemeClr val="bg1"/>
                </a:solidFill>
                <a:latin typeface="Arial" charset="0"/>
              </a:rPr>
              <a:t>of with </a:t>
            </a:r>
            <a:r>
              <a:rPr lang="en-GB" sz="3600" baseline="0" dirty="0">
                <a:solidFill>
                  <a:schemeClr val="bg1"/>
                </a:solidFill>
                <a:latin typeface="Arial" charset="0"/>
              </a:rPr>
              <a:t>normal rubbish</a:t>
            </a:r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1835696" y="3356992"/>
            <a:ext cx="61722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3600" b="1" i="1" baseline="0" dirty="0">
              <a:solidFill>
                <a:srgbClr val="27A794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3600" i="1" baseline="0" dirty="0">
                <a:solidFill>
                  <a:srgbClr val="27A794"/>
                </a:solidFill>
                <a:latin typeface="Arial" charset="0"/>
              </a:rPr>
              <a:t> - no exposure of ‘unknowns’</a:t>
            </a:r>
            <a:endParaRPr lang="en-GB" sz="3600" i="1" baseline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5847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 bwMode="auto">
          <a:xfrm>
            <a:off x="714375" y="1500188"/>
            <a:ext cx="8215313" cy="14700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i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How do you control microorganisms? (1)</a:t>
            </a:r>
          </a:p>
        </p:txBody>
      </p:sp>
      <p:sp>
        <p:nvSpPr>
          <p:cNvPr id="43011" name="Subtitle 2"/>
          <p:cNvSpPr>
            <a:spLocks noGrp="1"/>
          </p:cNvSpPr>
          <p:nvPr>
            <p:ph type="subTitle" idx="1"/>
          </p:nvPr>
        </p:nvSpPr>
        <p:spPr bwMode="auto">
          <a:xfrm>
            <a:off x="838200" y="3886200"/>
            <a:ext cx="7467600" cy="1752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500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Keep it hot, keep it cold</a:t>
            </a:r>
          </a:p>
        </p:txBody>
      </p:sp>
      <p:pic>
        <p:nvPicPr>
          <p:cNvPr id="43012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95536" y="1988840"/>
            <a:ext cx="81534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6575" indent="-536575">
              <a:spcBef>
                <a:spcPct val="50000"/>
              </a:spcBef>
            </a:pPr>
            <a:r>
              <a:rPr lang="en-GB" sz="2800" i="1" baseline="0" dirty="0">
                <a:solidFill>
                  <a:srgbClr val="FFFFFF"/>
                </a:solidFill>
                <a:latin typeface="Arial" charset="0"/>
              </a:rPr>
              <a:t>Making the yeast suspension:</a:t>
            </a:r>
          </a:p>
          <a:p>
            <a:pPr marL="536575" indent="-536575">
              <a:spcBef>
                <a:spcPct val="50000"/>
              </a:spcBef>
              <a:buFontTx/>
              <a:buChar char="•"/>
            </a:pPr>
            <a:r>
              <a:rPr lang="en-GB" sz="2800" baseline="0" dirty="0" smtClean="0">
                <a:solidFill>
                  <a:srgbClr val="FFFFFF"/>
                </a:solidFill>
                <a:latin typeface="Arial" charset="0"/>
              </a:rPr>
              <a:t>Add</a:t>
            </a:r>
            <a:r>
              <a:rPr lang="en-GB" sz="2800" baseline="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sz="2800" baseline="0" dirty="0" smtClean="0">
                <a:solidFill>
                  <a:srgbClr val="FFFFFF"/>
                </a:solidFill>
                <a:latin typeface="Arial" charset="0"/>
              </a:rPr>
              <a:t>~ 3 cm</a:t>
            </a:r>
            <a:r>
              <a:rPr lang="en-GB" sz="2800" baseline="30000" dirty="0" smtClean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en-GB" sz="2800" baseline="0" dirty="0" smtClean="0">
                <a:solidFill>
                  <a:srgbClr val="FFFFFF"/>
                </a:solidFill>
                <a:latin typeface="Arial" charset="0"/>
              </a:rPr>
              <a:t>  </a:t>
            </a:r>
            <a:r>
              <a:rPr lang="en-GB" sz="2800" baseline="0" dirty="0">
                <a:solidFill>
                  <a:srgbClr val="FFFFFF"/>
                </a:solidFill>
                <a:latin typeface="Arial" charset="0"/>
              </a:rPr>
              <a:t>fresh tap </a:t>
            </a:r>
            <a:r>
              <a:rPr lang="en-GB" sz="2800" baseline="0" dirty="0" smtClean="0">
                <a:solidFill>
                  <a:srgbClr val="FFFFFF"/>
                </a:solidFill>
                <a:latin typeface="Arial" charset="0"/>
              </a:rPr>
              <a:t>water to ~ 0.1 g dried yeast</a:t>
            </a:r>
          </a:p>
          <a:p>
            <a:pPr marL="536575" indent="-536575">
              <a:spcBef>
                <a:spcPct val="50000"/>
              </a:spcBef>
              <a:buFontTx/>
              <a:buChar char="•"/>
            </a:pPr>
            <a:endParaRPr lang="en-GB" sz="2800" baseline="0" dirty="0">
              <a:solidFill>
                <a:srgbClr val="FFFFFF"/>
              </a:solidFill>
              <a:latin typeface="Arial" charset="0"/>
            </a:endParaRPr>
          </a:p>
          <a:p>
            <a:pPr marL="536575" indent="-536575">
              <a:spcBef>
                <a:spcPct val="50000"/>
              </a:spcBef>
              <a:buFontTx/>
              <a:buChar char="•"/>
            </a:pPr>
            <a:r>
              <a:rPr lang="en-GB" sz="2800" baseline="0" dirty="0">
                <a:solidFill>
                  <a:srgbClr val="FFFFFF"/>
                </a:solidFill>
                <a:latin typeface="Arial" charset="0"/>
              </a:rPr>
              <a:t>Shake well (about 1</a:t>
            </a:r>
            <a:r>
              <a:rPr lang="en-GB" sz="2800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GB" sz="2800" baseline="0" dirty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GB" sz="2800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GB" sz="2800" baseline="0" dirty="0">
                <a:solidFill>
                  <a:srgbClr val="FFFFFF"/>
                </a:solidFill>
                <a:latin typeface="Arial" charset="0"/>
              </a:rPr>
              <a:t> min) until yeast is fully </a:t>
            </a:r>
            <a:r>
              <a:rPr lang="en-GB" sz="2800" baseline="0" dirty="0" smtClean="0">
                <a:solidFill>
                  <a:srgbClr val="FFFFFF"/>
                </a:solidFill>
                <a:latin typeface="Arial" charset="0"/>
              </a:rPr>
              <a:t>suspended</a:t>
            </a:r>
            <a:endParaRPr lang="en-GB" sz="2800" baseline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9157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1071563" y="381000"/>
            <a:ext cx="723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baseline="0">
                <a:solidFill>
                  <a:srgbClr val="33E5CA"/>
                </a:solidFill>
                <a:latin typeface="Arial" charset="0"/>
              </a:rPr>
              <a:t>Keep it hot, keep it cold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63713" y="2055813"/>
            <a:ext cx="2087562" cy="2989262"/>
            <a:chOff x="1111" y="1865"/>
            <a:chExt cx="1315" cy="1883"/>
          </a:xfrm>
        </p:grpSpPr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111" y="2205"/>
              <a:ext cx="1315" cy="0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cs typeface="ＭＳ Ｐゴシック" charset="-128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1111" y="2931"/>
              <a:ext cx="1315" cy="0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cs typeface="ＭＳ Ｐゴシック" charset="-128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1111" y="3748"/>
              <a:ext cx="1315" cy="0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cs typeface="ＭＳ Ｐゴシック" charset="-128"/>
              </a:endParaRPr>
            </a:p>
          </p:txBody>
        </p:sp>
        <p:sp>
          <p:nvSpPr>
            <p:cNvPr id="44112" name="Text Box 14"/>
            <p:cNvSpPr txBox="1">
              <a:spLocks noChangeArrowheads="1"/>
            </p:cNvSpPr>
            <p:nvPr/>
          </p:nvSpPr>
          <p:spPr bwMode="auto">
            <a:xfrm>
              <a:off x="1247" y="1865"/>
              <a:ext cx="113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refrigerator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113" name="Text Box 15"/>
            <p:cNvSpPr txBox="1">
              <a:spLocks noChangeArrowheads="1"/>
            </p:cNvSpPr>
            <p:nvPr/>
          </p:nvSpPr>
          <p:spPr bwMode="auto">
            <a:xfrm>
              <a:off x="1247" y="2590"/>
              <a:ext cx="113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room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114" name="Text Box 16"/>
            <p:cNvSpPr txBox="1">
              <a:spLocks noChangeArrowheads="1"/>
            </p:cNvSpPr>
            <p:nvPr/>
          </p:nvSpPr>
          <p:spPr bwMode="auto">
            <a:xfrm>
              <a:off x="1247" y="3407"/>
              <a:ext cx="113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oven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221288" y="2055813"/>
            <a:ext cx="2087562" cy="2989262"/>
            <a:chOff x="3289" y="1865"/>
            <a:chExt cx="1315" cy="1883"/>
          </a:xfrm>
        </p:grpSpPr>
        <p:sp>
          <p:nvSpPr>
            <p:cNvPr id="44103" name="Line 18"/>
            <p:cNvSpPr>
              <a:spLocks noChangeShapeType="1"/>
            </p:cNvSpPr>
            <p:nvPr/>
          </p:nvSpPr>
          <p:spPr bwMode="auto">
            <a:xfrm>
              <a:off x="3289" y="2205"/>
              <a:ext cx="1315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04" name="Line 19"/>
            <p:cNvSpPr>
              <a:spLocks noChangeShapeType="1"/>
            </p:cNvSpPr>
            <p:nvPr/>
          </p:nvSpPr>
          <p:spPr bwMode="auto">
            <a:xfrm>
              <a:off x="3289" y="2931"/>
              <a:ext cx="1315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05" name="Line 20"/>
            <p:cNvSpPr>
              <a:spLocks noChangeShapeType="1"/>
            </p:cNvSpPr>
            <p:nvPr/>
          </p:nvSpPr>
          <p:spPr bwMode="auto">
            <a:xfrm>
              <a:off x="3289" y="3748"/>
              <a:ext cx="1315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3379" y="1865"/>
              <a:ext cx="11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room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379" y="3430"/>
              <a:ext cx="11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room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3379" y="2590"/>
              <a:ext cx="113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aseline="0">
                  <a:solidFill>
                    <a:srgbClr val="FFFFFF"/>
                  </a:solidFill>
                  <a:latin typeface="Arial" charset="0"/>
                </a:rPr>
                <a:t>room</a:t>
              </a:r>
              <a:endParaRPr lang="en-US" sz="2000" baseline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959225" y="2019300"/>
            <a:ext cx="1152525" cy="3529013"/>
            <a:chOff x="2494" y="1842"/>
            <a:chExt cx="726" cy="2223"/>
          </a:xfrm>
        </p:grpSpPr>
        <p:sp>
          <p:nvSpPr>
            <p:cNvPr id="23" name="Oval 25"/>
            <p:cNvSpPr>
              <a:spLocks noChangeArrowheads="1"/>
            </p:cNvSpPr>
            <p:nvPr/>
          </p:nvSpPr>
          <p:spPr bwMode="auto">
            <a:xfrm>
              <a:off x="2517" y="1842"/>
              <a:ext cx="680" cy="680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2540" y="3385"/>
              <a:ext cx="680" cy="680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auto">
            <a:xfrm>
              <a:off x="2494" y="2614"/>
              <a:ext cx="680" cy="680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4087" name="Group 28"/>
            <p:cNvGrpSpPr>
              <a:grpSpLocks/>
            </p:cNvGrpSpPr>
            <p:nvPr/>
          </p:nvGrpSpPr>
          <p:grpSpPr bwMode="auto">
            <a:xfrm>
              <a:off x="2562" y="1933"/>
              <a:ext cx="577" cy="2028"/>
              <a:chOff x="2562" y="1933"/>
              <a:chExt cx="577" cy="2028"/>
            </a:xfrm>
          </p:grpSpPr>
          <p:grpSp>
            <p:nvGrpSpPr>
              <p:cNvPr id="44088" name="Group 29"/>
              <p:cNvGrpSpPr>
                <a:grpSpLocks/>
              </p:cNvGrpSpPr>
              <p:nvPr/>
            </p:nvGrpSpPr>
            <p:grpSpPr bwMode="auto">
              <a:xfrm>
                <a:off x="2608" y="1933"/>
                <a:ext cx="531" cy="531"/>
                <a:chOff x="5094" y="2503"/>
                <a:chExt cx="1440" cy="1440"/>
              </a:xfrm>
            </p:grpSpPr>
            <p:sp>
              <p:nvSpPr>
                <p:cNvPr id="38" name="Oval 30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Oval 31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Oval 32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4089" name="Group 34"/>
              <p:cNvGrpSpPr>
                <a:grpSpLocks/>
              </p:cNvGrpSpPr>
              <p:nvPr/>
            </p:nvGrpSpPr>
            <p:grpSpPr bwMode="auto">
              <a:xfrm>
                <a:off x="2608" y="3430"/>
                <a:ext cx="531" cy="531"/>
                <a:chOff x="5094" y="2503"/>
                <a:chExt cx="1440" cy="1440"/>
              </a:xfrm>
            </p:grpSpPr>
            <p:sp>
              <p:nvSpPr>
                <p:cNvPr id="34" name="Oval 35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Oval 36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Oval 37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8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4090" name="Group 39"/>
              <p:cNvGrpSpPr>
                <a:grpSpLocks/>
              </p:cNvGrpSpPr>
              <p:nvPr/>
            </p:nvGrpSpPr>
            <p:grpSpPr bwMode="auto">
              <a:xfrm>
                <a:off x="2562" y="2659"/>
                <a:ext cx="531" cy="531"/>
                <a:chOff x="5094" y="2503"/>
                <a:chExt cx="1440" cy="1440"/>
              </a:xfrm>
            </p:grpSpPr>
            <p:sp>
              <p:nvSpPr>
                <p:cNvPr id="30" name="Oval 40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Oval 41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Oval 42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43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7469188" y="2019300"/>
            <a:ext cx="1081087" cy="3529013"/>
            <a:chOff x="4705" y="1842"/>
            <a:chExt cx="681" cy="2223"/>
          </a:xfrm>
        </p:grpSpPr>
        <p:grpSp>
          <p:nvGrpSpPr>
            <p:cNvPr id="44063" name="Group 45"/>
            <p:cNvGrpSpPr>
              <a:grpSpLocks/>
            </p:cNvGrpSpPr>
            <p:nvPr/>
          </p:nvGrpSpPr>
          <p:grpSpPr bwMode="auto">
            <a:xfrm>
              <a:off x="4705" y="1842"/>
              <a:ext cx="680" cy="680"/>
              <a:chOff x="4695" y="1842"/>
              <a:chExt cx="680" cy="680"/>
            </a:xfrm>
          </p:grpSpPr>
          <p:sp>
            <p:nvSpPr>
              <p:cNvPr id="58" name="Oval 46" descr="Granite"/>
              <p:cNvSpPr>
                <a:spLocks noChangeArrowheads="1"/>
              </p:cNvSpPr>
              <p:nvPr/>
            </p:nvSpPr>
            <p:spPr bwMode="auto">
              <a:xfrm>
                <a:off x="4695" y="1842"/>
                <a:ext cx="680" cy="68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4079" name="Group 47"/>
              <p:cNvGrpSpPr>
                <a:grpSpLocks/>
              </p:cNvGrpSpPr>
              <p:nvPr/>
            </p:nvGrpSpPr>
            <p:grpSpPr bwMode="auto">
              <a:xfrm>
                <a:off x="4770" y="1917"/>
                <a:ext cx="531" cy="531"/>
                <a:chOff x="5094" y="2503"/>
                <a:chExt cx="1440" cy="1440"/>
              </a:xfrm>
            </p:grpSpPr>
            <p:sp>
              <p:nvSpPr>
                <p:cNvPr id="60" name="Oval 48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Oval 49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Oval 50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51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4064" name="Group 52"/>
            <p:cNvGrpSpPr>
              <a:grpSpLocks/>
            </p:cNvGrpSpPr>
            <p:nvPr/>
          </p:nvGrpSpPr>
          <p:grpSpPr bwMode="auto">
            <a:xfrm>
              <a:off x="4706" y="2614"/>
              <a:ext cx="680" cy="680"/>
              <a:chOff x="4717" y="2614"/>
              <a:chExt cx="680" cy="680"/>
            </a:xfrm>
          </p:grpSpPr>
          <p:sp>
            <p:nvSpPr>
              <p:cNvPr id="52" name="Oval 53"/>
              <p:cNvSpPr>
                <a:spLocks noChangeArrowheads="1"/>
              </p:cNvSpPr>
              <p:nvPr/>
            </p:nvSpPr>
            <p:spPr bwMode="auto">
              <a:xfrm>
                <a:off x="4717" y="2614"/>
                <a:ext cx="680" cy="68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4073" name="Group 54"/>
              <p:cNvGrpSpPr>
                <a:grpSpLocks/>
              </p:cNvGrpSpPr>
              <p:nvPr/>
            </p:nvGrpSpPr>
            <p:grpSpPr bwMode="auto">
              <a:xfrm>
                <a:off x="4785" y="2704"/>
                <a:ext cx="531" cy="531"/>
                <a:chOff x="5094" y="2503"/>
                <a:chExt cx="1440" cy="1440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58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571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4065" name="Group 59"/>
            <p:cNvGrpSpPr>
              <a:grpSpLocks/>
            </p:cNvGrpSpPr>
            <p:nvPr/>
          </p:nvGrpSpPr>
          <p:grpSpPr bwMode="auto">
            <a:xfrm>
              <a:off x="4705" y="3385"/>
              <a:ext cx="680" cy="680"/>
              <a:chOff x="499" y="3521"/>
              <a:chExt cx="680" cy="680"/>
            </a:xfrm>
          </p:grpSpPr>
          <p:sp>
            <p:nvSpPr>
              <p:cNvPr id="46" name="Oval 60"/>
              <p:cNvSpPr>
                <a:spLocks noChangeArrowheads="1"/>
              </p:cNvSpPr>
              <p:nvPr/>
            </p:nvSpPr>
            <p:spPr bwMode="auto">
              <a:xfrm>
                <a:off x="499" y="3521"/>
                <a:ext cx="680" cy="68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4067" name="Group 61"/>
              <p:cNvGrpSpPr>
                <a:grpSpLocks/>
              </p:cNvGrpSpPr>
              <p:nvPr/>
            </p:nvGrpSpPr>
            <p:grpSpPr bwMode="auto">
              <a:xfrm>
                <a:off x="567" y="3566"/>
                <a:ext cx="531" cy="531"/>
                <a:chOff x="5094" y="2503"/>
                <a:chExt cx="1440" cy="1440"/>
              </a:xfrm>
            </p:grpSpPr>
            <p:sp>
              <p:nvSpPr>
                <p:cNvPr id="48" name="Oval 62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Oval 63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Oval 64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65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2" name="Group 66"/>
          <p:cNvGrpSpPr>
            <a:grpSpLocks/>
          </p:cNvGrpSpPr>
          <p:nvPr/>
        </p:nvGrpSpPr>
        <p:grpSpPr bwMode="auto">
          <a:xfrm>
            <a:off x="468313" y="1268413"/>
            <a:ext cx="7380289" cy="4279901"/>
            <a:chOff x="295" y="1369"/>
            <a:chExt cx="4649" cy="2696"/>
          </a:xfrm>
        </p:grpSpPr>
        <p:sp>
          <p:nvSpPr>
            <p:cNvPr id="65" name="Text Box 67"/>
            <p:cNvSpPr txBox="1">
              <a:spLocks noChangeArrowheads="1"/>
            </p:cNvSpPr>
            <p:nvPr/>
          </p:nvSpPr>
          <p:spPr bwMode="auto">
            <a:xfrm>
              <a:off x="295" y="1369"/>
              <a:ext cx="464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3200" baseline="0" dirty="0">
                  <a:solidFill>
                    <a:srgbClr val="FFFFFF"/>
                  </a:solidFill>
                  <a:latin typeface="Arial" charset="0"/>
                </a:rPr>
                <a:t>Inoculate plates with yeast</a:t>
              </a:r>
              <a:endParaRPr lang="en-US" sz="3200" baseline="0" dirty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4042" name="Group 68"/>
            <p:cNvGrpSpPr>
              <a:grpSpLocks/>
            </p:cNvGrpSpPr>
            <p:nvPr/>
          </p:nvGrpSpPr>
          <p:grpSpPr bwMode="auto">
            <a:xfrm>
              <a:off x="363" y="1842"/>
              <a:ext cx="680" cy="680"/>
              <a:chOff x="363" y="1842"/>
              <a:chExt cx="680" cy="680"/>
            </a:xfrm>
          </p:grpSpPr>
          <p:sp>
            <p:nvSpPr>
              <p:cNvPr id="81" name="Oval 69"/>
              <p:cNvSpPr>
                <a:spLocks noChangeArrowheads="1"/>
              </p:cNvSpPr>
              <p:nvPr/>
            </p:nvSpPr>
            <p:spPr bwMode="auto">
              <a:xfrm>
                <a:off x="363" y="1842"/>
                <a:ext cx="680" cy="68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4058" name="Group 70"/>
              <p:cNvGrpSpPr>
                <a:grpSpLocks/>
              </p:cNvGrpSpPr>
              <p:nvPr/>
            </p:nvGrpSpPr>
            <p:grpSpPr bwMode="auto">
              <a:xfrm>
                <a:off x="444" y="1933"/>
                <a:ext cx="531" cy="531"/>
                <a:chOff x="5094" y="2503"/>
                <a:chExt cx="1440" cy="1440"/>
              </a:xfrm>
            </p:grpSpPr>
            <p:sp>
              <p:nvSpPr>
                <p:cNvPr id="83" name="Oval 71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4" name="Oval 72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5" name="Oval 73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Freeform 74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44043" name="Group 75"/>
            <p:cNvGrpSpPr>
              <a:grpSpLocks/>
            </p:cNvGrpSpPr>
            <p:nvPr/>
          </p:nvGrpSpPr>
          <p:grpSpPr bwMode="auto">
            <a:xfrm>
              <a:off x="363" y="2614"/>
              <a:ext cx="680" cy="680"/>
              <a:chOff x="363" y="2614"/>
              <a:chExt cx="680" cy="680"/>
            </a:xfrm>
          </p:grpSpPr>
          <p:sp>
            <p:nvSpPr>
              <p:cNvPr id="75" name="Oval 76"/>
              <p:cNvSpPr>
                <a:spLocks noChangeArrowheads="1"/>
              </p:cNvSpPr>
              <p:nvPr/>
            </p:nvSpPr>
            <p:spPr bwMode="auto">
              <a:xfrm>
                <a:off x="363" y="2614"/>
                <a:ext cx="680" cy="68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4052" name="Group 77"/>
              <p:cNvGrpSpPr>
                <a:grpSpLocks/>
              </p:cNvGrpSpPr>
              <p:nvPr/>
            </p:nvGrpSpPr>
            <p:grpSpPr bwMode="auto">
              <a:xfrm>
                <a:off x="431" y="2659"/>
                <a:ext cx="531" cy="531"/>
                <a:chOff x="5094" y="2503"/>
                <a:chExt cx="1440" cy="1440"/>
              </a:xfrm>
            </p:grpSpPr>
            <p:sp>
              <p:nvSpPr>
                <p:cNvPr id="77" name="Oval 78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8" name="Oval 79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9" name="Oval 80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0" name="Freeform 81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44044" name="Group 82"/>
            <p:cNvGrpSpPr>
              <a:grpSpLocks/>
            </p:cNvGrpSpPr>
            <p:nvPr/>
          </p:nvGrpSpPr>
          <p:grpSpPr bwMode="auto">
            <a:xfrm>
              <a:off x="363" y="3385"/>
              <a:ext cx="680" cy="680"/>
              <a:chOff x="363" y="3385"/>
              <a:chExt cx="680" cy="680"/>
            </a:xfrm>
          </p:grpSpPr>
          <p:sp>
            <p:nvSpPr>
              <p:cNvPr id="69" name="Oval 83"/>
              <p:cNvSpPr>
                <a:spLocks noChangeArrowheads="1"/>
              </p:cNvSpPr>
              <p:nvPr/>
            </p:nvSpPr>
            <p:spPr bwMode="auto">
              <a:xfrm>
                <a:off x="363" y="3385"/>
                <a:ext cx="680" cy="68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4046" name="Group 84"/>
              <p:cNvGrpSpPr>
                <a:grpSpLocks/>
              </p:cNvGrpSpPr>
              <p:nvPr/>
            </p:nvGrpSpPr>
            <p:grpSpPr bwMode="auto">
              <a:xfrm>
                <a:off x="431" y="3430"/>
                <a:ext cx="531" cy="531"/>
                <a:chOff x="5094" y="2503"/>
                <a:chExt cx="1440" cy="1440"/>
              </a:xfrm>
            </p:grpSpPr>
            <p:sp>
              <p:nvSpPr>
                <p:cNvPr id="71" name="Oval 85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1440" cy="1440"/>
                </a:xfrm>
                <a:prstGeom prst="ellipse">
                  <a:avLst/>
                </a:prstGeom>
                <a:noFill/>
                <a:ln w="6350">
                  <a:solidFill>
                    <a:schemeClr val="accent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Oval 86"/>
                <p:cNvSpPr>
                  <a:spLocks noChangeArrowheads="1"/>
                </p:cNvSpPr>
                <p:nvPr/>
              </p:nvSpPr>
              <p:spPr bwMode="auto">
                <a:xfrm>
                  <a:off x="54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Oval 87"/>
                <p:cNvSpPr>
                  <a:spLocks noChangeArrowheads="1"/>
                </p:cNvSpPr>
                <p:nvPr/>
              </p:nvSpPr>
              <p:spPr bwMode="auto">
                <a:xfrm>
                  <a:off x="6011" y="2991"/>
                  <a:ext cx="163" cy="163"/>
                </a:xfrm>
                <a:prstGeom prst="ellipse">
                  <a:avLst/>
                </a:pr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Freeform 88"/>
                <p:cNvSpPr>
                  <a:spLocks/>
                </p:cNvSpPr>
                <p:nvPr/>
              </p:nvSpPr>
              <p:spPr bwMode="auto">
                <a:xfrm>
                  <a:off x="5455" y="3482"/>
                  <a:ext cx="599" cy="239"/>
                </a:xfrm>
                <a:custGeom>
                  <a:avLst/>
                  <a:gdLst>
                    <a:gd name="T0" fmla="*/ 0 w 600"/>
                    <a:gd name="T1" fmla="*/ 0 h 240"/>
                    <a:gd name="T2" fmla="*/ 240 w 600"/>
                    <a:gd name="T3" fmla="*/ 240 h 240"/>
                    <a:gd name="T4" fmla="*/ 600 w 600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600"/>
                    <a:gd name="T10" fmla="*/ 0 h 240"/>
                    <a:gd name="T11" fmla="*/ 600 w 600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0" h="240">
                      <a:moveTo>
                        <a:pt x="0" y="0"/>
                      </a:moveTo>
                      <a:cubicBezTo>
                        <a:pt x="70" y="120"/>
                        <a:pt x="140" y="240"/>
                        <a:pt x="240" y="240"/>
                      </a:cubicBezTo>
                      <a:cubicBezTo>
                        <a:pt x="340" y="240"/>
                        <a:pt x="540" y="40"/>
                        <a:pt x="600" y="0"/>
                      </a:cubicBezTo>
                    </a:path>
                  </a:pathLst>
                </a:custGeom>
                <a:no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>
              <a:buNone/>
            </a:pPr>
            <a:r>
              <a:rPr lang="en-GB" sz="5400" dirty="0" smtClean="0">
                <a:solidFill>
                  <a:srgbClr val="33E5CA"/>
                </a:solidFill>
              </a:rPr>
              <a:t>Teaching points.......</a:t>
            </a:r>
          </a:p>
          <a:p>
            <a:r>
              <a:rPr lang="en-GB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Explanation of purpose</a:t>
            </a:r>
          </a:p>
          <a:p>
            <a:r>
              <a:rPr lang="en-GB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Explanation of procedure</a:t>
            </a:r>
          </a:p>
          <a:p>
            <a:r>
              <a:rPr lang="en-GB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Predictions</a:t>
            </a:r>
          </a:p>
          <a:p>
            <a:r>
              <a:rPr lang="en-GB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Interpreting results</a:t>
            </a:r>
          </a:p>
          <a:p>
            <a:r>
              <a:rPr lang="en-GB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Conclusions</a:t>
            </a:r>
            <a:endParaRPr lang="en-GB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90600" y="836380"/>
            <a:ext cx="7917439" cy="5418370"/>
            <a:chOff x="204" y="800"/>
            <a:chExt cx="4718" cy="3401"/>
          </a:xfrm>
        </p:grpSpPr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04" y="2108"/>
              <a:ext cx="1996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4000" b="1" baseline="0" dirty="0">
                  <a:solidFill>
                    <a:srgbClr val="FF6600"/>
                  </a:solidFill>
                  <a:latin typeface="Arial" charset="0"/>
                </a:rPr>
                <a:t>keep it hot, </a:t>
              </a:r>
            </a:p>
            <a:p>
              <a:pPr algn="ctr">
                <a:spcBef>
                  <a:spcPct val="50000"/>
                </a:spcBef>
              </a:pPr>
              <a:r>
                <a:rPr lang="en-GB" sz="4000" b="1" baseline="0" dirty="0">
                  <a:solidFill>
                    <a:srgbClr val="FF6600"/>
                  </a:solidFill>
                  <a:latin typeface="Arial" charset="0"/>
                </a:rPr>
                <a:t>keep it cold</a:t>
              </a:r>
            </a:p>
          </p:txBody>
        </p:sp>
        <p:pic>
          <p:nvPicPr>
            <p:cNvPr id="45062" name="Picture 6" descr="Temperature - sacch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35" y="800"/>
              <a:ext cx="2587" cy="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4355976" y="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4000" b="1" i="1" baseline="0" dirty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 dirty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45060" name="Picture 2" descr="ScotlandLogo"/>
          <p:cNvPicPr>
            <a:picLocks noChangeAspect="1" noChangeArrowheads="1"/>
          </p:cNvPicPr>
          <p:nvPr/>
        </p:nvPicPr>
        <p:blipFill>
          <a:blip r:embed="rId3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 bwMode="auto">
          <a:xfrm>
            <a:off x="714375" y="1500188"/>
            <a:ext cx="8215313" cy="14700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b="1" i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How do you control microorganisms (2)</a:t>
            </a:r>
          </a:p>
        </p:txBody>
      </p:sp>
      <p:sp>
        <p:nvSpPr>
          <p:cNvPr id="36867" name="Subtitle 2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5400" i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Can you remove microorganisms?</a:t>
            </a:r>
          </a:p>
          <a:p>
            <a:endParaRPr lang="en-GB" dirty="0" smtClean="0">
              <a:ea typeface="ＭＳ Ｐゴシック" charset="-128"/>
            </a:endParaRPr>
          </a:p>
        </p:txBody>
      </p:sp>
      <p:pic>
        <p:nvPicPr>
          <p:cNvPr id="36868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7504" y="1412776"/>
            <a:ext cx="3429000" cy="1371600"/>
            <a:chOff x="336" y="1632"/>
            <a:chExt cx="2160" cy="864"/>
          </a:xfrm>
        </p:grpSpPr>
        <p:grpSp>
          <p:nvGrpSpPr>
            <p:cNvPr id="39972" name="Group 5"/>
            <p:cNvGrpSpPr>
              <a:grpSpLocks/>
            </p:cNvGrpSpPr>
            <p:nvPr/>
          </p:nvGrpSpPr>
          <p:grpSpPr bwMode="auto">
            <a:xfrm>
              <a:off x="336" y="1632"/>
              <a:ext cx="864" cy="864"/>
              <a:chOff x="8567" y="1526"/>
              <a:chExt cx="1739" cy="1739"/>
            </a:xfrm>
          </p:grpSpPr>
          <p:sp>
            <p:nvSpPr>
              <p:cNvPr id="39974" name="Oval 6"/>
              <p:cNvSpPr>
                <a:spLocks noChangeArrowheads="1"/>
              </p:cNvSpPr>
              <p:nvPr/>
            </p:nvSpPr>
            <p:spPr bwMode="auto">
              <a:xfrm>
                <a:off x="8567" y="1526"/>
                <a:ext cx="1739" cy="1739"/>
              </a:xfrm>
              <a:prstGeom prst="ellipse">
                <a:avLst/>
              </a:prstGeom>
              <a:solidFill>
                <a:srgbClr val="FFFFFF"/>
              </a:solidFill>
              <a:ln w="57150" cmpd="thinThick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aseline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975" name="Text Box 7"/>
              <p:cNvSpPr txBox="1">
                <a:spLocks noChangeArrowheads="1"/>
              </p:cNvSpPr>
              <p:nvPr/>
            </p:nvSpPr>
            <p:spPr bwMode="auto">
              <a:xfrm>
                <a:off x="9090" y="2300"/>
                <a:ext cx="495" cy="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00" b="1" baseline="0">
                    <a:solidFill>
                      <a:schemeClr val="bg1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39976" name="Text Box 8"/>
              <p:cNvSpPr txBox="1">
                <a:spLocks noChangeArrowheads="1"/>
              </p:cNvSpPr>
              <p:nvPr/>
            </p:nvSpPr>
            <p:spPr bwMode="auto">
              <a:xfrm>
                <a:off x="9405" y="2330"/>
                <a:ext cx="48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 b="1" baseline="0">
                    <a:solidFill>
                      <a:schemeClr val="bg1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39977" name="WordArt 9"/>
              <p:cNvSpPr>
                <a:spLocks noChangeArrowheads="1" noChangeShapeType="1" noTextEdit="1"/>
              </p:cNvSpPr>
              <p:nvPr/>
            </p:nvSpPr>
            <p:spPr bwMode="auto">
              <a:xfrm>
                <a:off x="8914" y="1734"/>
                <a:ext cx="1026" cy="599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4"/>
                  </a:avLst>
                </a:prstTxWarp>
              </a:bodyPr>
              <a:lstStyle/>
              <a:p>
                <a:pPr algn="ctr"/>
                <a:r>
                  <a:rPr lang="en-GB" sz="8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Comic Sans MS"/>
                  </a:rPr>
                  <a:t>AB 28.10.02</a:t>
                </a:r>
              </a:p>
            </p:txBody>
          </p:sp>
          <p:sp>
            <p:nvSpPr>
              <p:cNvPr id="39978" name="Line 10"/>
              <p:cNvSpPr>
                <a:spLocks noChangeShapeType="1"/>
              </p:cNvSpPr>
              <p:nvPr/>
            </p:nvSpPr>
            <p:spPr bwMode="auto">
              <a:xfrm rot="10751651">
                <a:off x="9468" y="2384"/>
                <a:ext cx="0" cy="8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79" name="Line 11"/>
              <p:cNvSpPr>
                <a:spLocks noChangeShapeType="1"/>
              </p:cNvSpPr>
              <p:nvPr/>
            </p:nvSpPr>
            <p:spPr bwMode="auto">
              <a:xfrm rot="11096539" flipH="1">
                <a:off x="9503" y="1979"/>
                <a:ext cx="645" cy="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80" name="Line 12"/>
              <p:cNvSpPr>
                <a:spLocks noChangeShapeType="1"/>
              </p:cNvSpPr>
              <p:nvPr/>
            </p:nvSpPr>
            <p:spPr bwMode="auto">
              <a:xfrm rot="-10524383">
                <a:off x="8813" y="1944"/>
                <a:ext cx="675" cy="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81" name="Text Box 13"/>
              <p:cNvSpPr txBox="1">
                <a:spLocks noChangeArrowheads="1"/>
              </p:cNvSpPr>
              <p:nvPr/>
            </p:nvSpPr>
            <p:spPr bwMode="auto">
              <a:xfrm>
                <a:off x="9285" y="2010"/>
                <a:ext cx="405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 b="1" baseline="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sp>
          <p:nvSpPr>
            <p:cNvPr id="39973" name="Text Box 14"/>
            <p:cNvSpPr txBox="1">
              <a:spLocks noChangeArrowheads="1"/>
            </p:cNvSpPr>
            <p:nvPr/>
          </p:nvSpPr>
          <p:spPr bwMode="auto">
            <a:xfrm>
              <a:off x="1296" y="1920"/>
              <a:ext cx="12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Label plate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211960" y="1124744"/>
            <a:ext cx="4572000" cy="1724025"/>
            <a:chOff x="4572000" y="2286000"/>
            <a:chExt cx="4572000" cy="1723549"/>
          </a:xfrm>
        </p:grpSpPr>
        <p:grpSp>
          <p:nvGrpSpPr>
            <p:cNvPr id="39965" name="Group 16"/>
            <p:cNvGrpSpPr>
              <a:grpSpLocks/>
            </p:cNvGrpSpPr>
            <p:nvPr/>
          </p:nvGrpSpPr>
          <p:grpSpPr bwMode="auto">
            <a:xfrm>
              <a:off x="4572000" y="2590800"/>
              <a:ext cx="1371600" cy="1370013"/>
              <a:chOff x="8987" y="4106"/>
              <a:chExt cx="1739" cy="1739"/>
            </a:xfrm>
          </p:grpSpPr>
          <p:sp>
            <p:nvSpPr>
              <p:cNvPr id="39967" name="Oval 17"/>
              <p:cNvSpPr>
                <a:spLocks noChangeArrowheads="1"/>
              </p:cNvSpPr>
              <p:nvPr/>
            </p:nvSpPr>
            <p:spPr bwMode="auto">
              <a:xfrm>
                <a:off x="8987" y="4106"/>
                <a:ext cx="1739" cy="1739"/>
              </a:xfrm>
              <a:prstGeom prst="ellipse">
                <a:avLst/>
              </a:prstGeom>
              <a:solidFill>
                <a:srgbClr val="FFFFFF"/>
              </a:solidFill>
              <a:ln w="57150" cmpd="thinThick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aseline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968" name="Line 18"/>
              <p:cNvSpPr>
                <a:spLocks noChangeShapeType="1"/>
              </p:cNvSpPr>
              <p:nvPr/>
            </p:nvSpPr>
            <p:spPr bwMode="auto">
              <a:xfrm rot="10751651">
                <a:off x="9873" y="4919"/>
                <a:ext cx="0" cy="8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69" name="Line 19"/>
              <p:cNvSpPr>
                <a:spLocks noChangeShapeType="1"/>
              </p:cNvSpPr>
              <p:nvPr/>
            </p:nvSpPr>
            <p:spPr bwMode="auto">
              <a:xfrm rot="11096539" flipH="1">
                <a:off x="9908" y="4514"/>
                <a:ext cx="645" cy="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70" name="Line 20"/>
              <p:cNvSpPr>
                <a:spLocks noChangeShapeType="1"/>
              </p:cNvSpPr>
              <p:nvPr/>
            </p:nvSpPr>
            <p:spPr bwMode="auto">
              <a:xfrm rot="-10524383">
                <a:off x="9218" y="4479"/>
                <a:ext cx="675" cy="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71" name="Freeform 21"/>
              <p:cNvSpPr>
                <a:spLocks/>
              </p:cNvSpPr>
              <p:nvPr/>
            </p:nvSpPr>
            <p:spPr bwMode="auto">
              <a:xfrm>
                <a:off x="9575" y="4290"/>
                <a:ext cx="687" cy="420"/>
              </a:xfrm>
              <a:custGeom>
                <a:avLst/>
                <a:gdLst>
                  <a:gd name="T0" fmla="*/ 115 w 687"/>
                  <a:gd name="T1" fmla="*/ 0 h 420"/>
                  <a:gd name="T2" fmla="*/ 670 w 687"/>
                  <a:gd name="T3" fmla="*/ 150 h 420"/>
                  <a:gd name="T4" fmla="*/ 10 w 687"/>
                  <a:gd name="T5" fmla="*/ 180 h 420"/>
                  <a:gd name="T6" fmla="*/ 610 w 687"/>
                  <a:gd name="T7" fmla="*/ 300 h 420"/>
                  <a:gd name="T8" fmla="*/ 145 w 687"/>
                  <a:gd name="T9" fmla="*/ 345 h 420"/>
                  <a:gd name="T10" fmla="*/ 310 w 687"/>
                  <a:gd name="T11" fmla="*/ 420 h 4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7"/>
                  <a:gd name="T19" fmla="*/ 0 h 420"/>
                  <a:gd name="T20" fmla="*/ 687 w 687"/>
                  <a:gd name="T21" fmla="*/ 420 h 4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7" h="420">
                    <a:moveTo>
                      <a:pt x="115" y="0"/>
                    </a:moveTo>
                    <a:cubicBezTo>
                      <a:pt x="401" y="60"/>
                      <a:pt x="687" y="120"/>
                      <a:pt x="670" y="150"/>
                    </a:cubicBezTo>
                    <a:cubicBezTo>
                      <a:pt x="653" y="180"/>
                      <a:pt x="20" y="155"/>
                      <a:pt x="10" y="180"/>
                    </a:cubicBezTo>
                    <a:cubicBezTo>
                      <a:pt x="0" y="205"/>
                      <a:pt x="588" y="273"/>
                      <a:pt x="610" y="300"/>
                    </a:cubicBezTo>
                    <a:cubicBezTo>
                      <a:pt x="632" y="327"/>
                      <a:pt x="195" y="325"/>
                      <a:pt x="145" y="345"/>
                    </a:cubicBezTo>
                    <a:cubicBezTo>
                      <a:pt x="95" y="365"/>
                      <a:pt x="285" y="395"/>
                      <a:pt x="310" y="42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9966" name="Text Box 22"/>
            <p:cNvSpPr txBox="1">
              <a:spLocks noChangeArrowheads="1"/>
            </p:cNvSpPr>
            <p:nvPr/>
          </p:nvSpPr>
          <p:spPr bwMode="auto">
            <a:xfrm>
              <a:off x="5943600" y="2286000"/>
              <a:ext cx="3200400" cy="1723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Dampen swab</a:t>
              </a:r>
            </a:p>
            <a:p>
              <a:pPr>
                <a:spcBef>
                  <a:spcPts val="400"/>
                </a:spcBef>
              </a:pPr>
              <a:r>
                <a:rPr lang="en-GB" baseline="0" dirty="0" smtClean="0">
                  <a:solidFill>
                    <a:schemeClr val="bg1"/>
                  </a:solidFill>
                  <a:latin typeface="Arial" charset="0"/>
                </a:rPr>
                <a:t>Sample test </a:t>
              </a: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area</a:t>
              </a:r>
            </a:p>
            <a:p>
              <a:pPr>
                <a:spcBef>
                  <a:spcPts val="400"/>
                </a:spcBef>
              </a:pP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Streak on agar</a:t>
              </a:r>
            </a:p>
            <a:p>
              <a:pPr>
                <a:spcBef>
                  <a:spcPts val="400"/>
                </a:spcBef>
              </a:pP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Discard swab</a:t>
              </a: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107504" y="3429000"/>
            <a:ext cx="4419600" cy="2092881"/>
            <a:chOff x="76200" y="4343400"/>
            <a:chExt cx="4419600" cy="2093437"/>
          </a:xfrm>
        </p:grpSpPr>
        <p:grpSp>
          <p:nvGrpSpPr>
            <p:cNvPr id="39956" name="Group 24"/>
            <p:cNvGrpSpPr>
              <a:grpSpLocks/>
            </p:cNvGrpSpPr>
            <p:nvPr/>
          </p:nvGrpSpPr>
          <p:grpSpPr bwMode="auto">
            <a:xfrm>
              <a:off x="76200" y="4495800"/>
              <a:ext cx="1371600" cy="1370013"/>
              <a:chOff x="8627" y="6485"/>
              <a:chExt cx="1739" cy="1739"/>
            </a:xfrm>
          </p:grpSpPr>
          <p:grpSp>
            <p:nvGrpSpPr>
              <p:cNvPr id="39958" name="Group 25"/>
              <p:cNvGrpSpPr>
                <a:grpSpLocks/>
              </p:cNvGrpSpPr>
              <p:nvPr/>
            </p:nvGrpSpPr>
            <p:grpSpPr bwMode="auto">
              <a:xfrm>
                <a:off x="8627" y="6485"/>
                <a:ext cx="1739" cy="1739"/>
                <a:chOff x="8987" y="4106"/>
                <a:chExt cx="1739" cy="1739"/>
              </a:xfrm>
            </p:grpSpPr>
            <p:sp>
              <p:nvSpPr>
                <p:cNvPr id="39960" name="Oval 26"/>
                <p:cNvSpPr>
                  <a:spLocks noChangeArrowheads="1"/>
                </p:cNvSpPr>
                <p:nvPr/>
              </p:nvSpPr>
              <p:spPr bwMode="auto">
                <a:xfrm>
                  <a:off x="8987" y="4106"/>
                  <a:ext cx="1739" cy="1739"/>
                </a:xfrm>
                <a:prstGeom prst="ellipse">
                  <a:avLst/>
                </a:prstGeom>
                <a:solidFill>
                  <a:srgbClr val="FFFFFF"/>
                </a:solidFill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aseline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61" name="Line 27"/>
                <p:cNvSpPr>
                  <a:spLocks noChangeShapeType="1"/>
                </p:cNvSpPr>
                <p:nvPr/>
              </p:nvSpPr>
              <p:spPr bwMode="auto">
                <a:xfrm rot="10751651">
                  <a:off x="9873" y="4919"/>
                  <a:ext cx="0" cy="81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962" name="Line 28"/>
                <p:cNvSpPr>
                  <a:spLocks noChangeShapeType="1"/>
                </p:cNvSpPr>
                <p:nvPr/>
              </p:nvSpPr>
              <p:spPr bwMode="auto">
                <a:xfrm rot="11096539" flipH="1">
                  <a:off x="9908" y="4514"/>
                  <a:ext cx="645" cy="46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963" name="Line 29"/>
                <p:cNvSpPr>
                  <a:spLocks noChangeShapeType="1"/>
                </p:cNvSpPr>
                <p:nvPr/>
              </p:nvSpPr>
              <p:spPr bwMode="auto">
                <a:xfrm rot="-10524383">
                  <a:off x="9218" y="4479"/>
                  <a:ext cx="675" cy="45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9964" name="Freeform 30"/>
                <p:cNvSpPr>
                  <a:spLocks/>
                </p:cNvSpPr>
                <p:nvPr/>
              </p:nvSpPr>
              <p:spPr bwMode="auto">
                <a:xfrm>
                  <a:off x="9575" y="4290"/>
                  <a:ext cx="687" cy="420"/>
                </a:xfrm>
                <a:custGeom>
                  <a:avLst/>
                  <a:gdLst>
                    <a:gd name="T0" fmla="*/ 115 w 687"/>
                    <a:gd name="T1" fmla="*/ 0 h 420"/>
                    <a:gd name="T2" fmla="*/ 670 w 687"/>
                    <a:gd name="T3" fmla="*/ 150 h 420"/>
                    <a:gd name="T4" fmla="*/ 10 w 687"/>
                    <a:gd name="T5" fmla="*/ 180 h 420"/>
                    <a:gd name="T6" fmla="*/ 610 w 687"/>
                    <a:gd name="T7" fmla="*/ 300 h 420"/>
                    <a:gd name="T8" fmla="*/ 145 w 687"/>
                    <a:gd name="T9" fmla="*/ 345 h 420"/>
                    <a:gd name="T10" fmla="*/ 310 w 687"/>
                    <a:gd name="T11" fmla="*/ 420 h 42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87"/>
                    <a:gd name="T19" fmla="*/ 0 h 420"/>
                    <a:gd name="T20" fmla="*/ 687 w 687"/>
                    <a:gd name="T21" fmla="*/ 420 h 42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87" h="420">
                      <a:moveTo>
                        <a:pt x="115" y="0"/>
                      </a:moveTo>
                      <a:cubicBezTo>
                        <a:pt x="401" y="60"/>
                        <a:pt x="687" y="120"/>
                        <a:pt x="670" y="150"/>
                      </a:cubicBezTo>
                      <a:cubicBezTo>
                        <a:pt x="653" y="180"/>
                        <a:pt x="20" y="155"/>
                        <a:pt x="10" y="180"/>
                      </a:cubicBezTo>
                      <a:cubicBezTo>
                        <a:pt x="0" y="205"/>
                        <a:pt x="588" y="273"/>
                        <a:pt x="610" y="300"/>
                      </a:cubicBezTo>
                      <a:cubicBezTo>
                        <a:pt x="632" y="327"/>
                        <a:pt x="195" y="325"/>
                        <a:pt x="145" y="345"/>
                      </a:cubicBezTo>
                      <a:cubicBezTo>
                        <a:pt x="95" y="365"/>
                        <a:pt x="285" y="395"/>
                        <a:pt x="310" y="42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9959" name="Freeform 31"/>
              <p:cNvSpPr>
                <a:spLocks/>
              </p:cNvSpPr>
              <p:nvPr/>
            </p:nvSpPr>
            <p:spPr bwMode="auto">
              <a:xfrm>
                <a:off x="8805" y="7200"/>
                <a:ext cx="590" cy="630"/>
              </a:xfrm>
              <a:custGeom>
                <a:avLst/>
                <a:gdLst>
                  <a:gd name="T0" fmla="*/ 60 w 590"/>
                  <a:gd name="T1" fmla="*/ 0 h 630"/>
                  <a:gd name="T2" fmla="*/ 570 w 590"/>
                  <a:gd name="T3" fmla="*/ 165 h 630"/>
                  <a:gd name="T4" fmla="*/ 0 w 590"/>
                  <a:gd name="T5" fmla="*/ 180 h 630"/>
                  <a:gd name="T6" fmla="*/ 570 w 590"/>
                  <a:gd name="T7" fmla="*/ 315 h 630"/>
                  <a:gd name="T8" fmla="*/ 45 w 590"/>
                  <a:gd name="T9" fmla="*/ 375 h 630"/>
                  <a:gd name="T10" fmla="*/ 570 w 590"/>
                  <a:gd name="T11" fmla="*/ 525 h 630"/>
                  <a:gd name="T12" fmla="*/ 165 w 590"/>
                  <a:gd name="T13" fmla="*/ 600 h 630"/>
                  <a:gd name="T14" fmla="*/ 330 w 590"/>
                  <a:gd name="T15" fmla="*/ 630 h 6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0"/>
                  <a:gd name="T25" fmla="*/ 0 h 630"/>
                  <a:gd name="T26" fmla="*/ 590 w 590"/>
                  <a:gd name="T27" fmla="*/ 630 h 6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0" h="630">
                    <a:moveTo>
                      <a:pt x="60" y="0"/>
                    </a:moveTo>
                    <a:cubicBezTo>
                      <a:pt x="320" y="67"/>
                      <a:pt x="580" y="135"/>
                      <a:pt x="570" y="165"/>
                    </a:cubicBezTo>
                    <a:cubicBezTo>
                      <a:pt x="560" y="195"/>
                      <a:pt x="0" y="155"/>
                      <a:pt x="0" y="180"/>
                    </a:cubicBezTo>
                    <a:cubicBezTo>
                      <a:pt x="0" y="205"/>
                      <a:pt x="563" y="283"/>
                      <a:pt x="570" y="315"/>
                    </a:cubicBezTo>
                    <a:cubicBezTo>
                      <a:pt x="577" y="347"/>
                      <a:pt x="45" y="340"/>
                      <a:pt x="45" y="375"/>
                    </a:cubicBezTo>
                    <a:cubicBezTo>
                      <a:pt x="45" y="410"/>
                      <a:pt x="550" y="487"/>
                      <a:pt x="570" y="525"/>
                    </a:cubicBezTo>
                    <a:cubicBezTo>
                      <a:pt x="590" y="563"/>
                      <a:pt x="205" y="583"/>
                      <a:pt x="165" y="600"/>
                    </a:cubicBezTo>
                    <a:cubicBezTo>
                      <a:pt x="125" y="617"/>
                      <a:pt x="305" y="630"/>
                      <a:pt x="330" y="63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9957" name="Text Box 32"/>
            <p:cNvSpPr txBox="1">
              <a:spLocks noChangeArrowheads="1"/>
            </p:cNvSpPr>
            <p:nvPr/>
          </p:nvSpPr>
          <p:spPr bwMode="auto">
            <a:xfrm>
              <a:off x="1447800" y="4343400"/>
              <a:ext cx="3048000" cy="209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GB" baseline="0" dirty="0" smtClean="0">
                  <a:solidFill>
                    <a:schemeClr val="bg1"/>
                  </a:solidFill>
                  <a:latin typeface="Arial" charset="0"/>
                </a:rPr>
                <a:t>Clean test </a:t>
              </a: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area with water</a:t>
              </a:r>
            </a:p>
            <a:p>
              <a:pPr>
                <a:spcBef>
                  <a:spcPts val="400"/>
                </a:spcBef>
              </a:pPr>
              <a:r>
                <a:rPr lang="en-GB" baseline="0" dirty="0" smtClean="0">
                  <a:solidFill>
                    <a:schemeClr val="bg1"/>
                  </a:solidFill>
                  <a:latin typeface="Arial" charset="0"/>
                </a:rPr>
                <a:t>Sample test area</a:t>
              </a:r>
              <a:endParaRPr lang="en-GB" baseline="0" dirty="0">
                <a:solidFill>
                  <a:schemeClr val="bg1"/>
                </a:solidFill>
                <a:latin typeface="Arial" charset="0"/>
              </a:endParaRPr>
            </a:p>
            <a:p>
              <a:pPr>
                <a:spcBef>
                  <a:spcPts val="400"/>
                </a:spcBef>
              </a:pP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Streak on agar</a:t>
              </a:r>
            </a:p>
            <a:p>
              <a:pPr>
                <a:spcBef>
                  <a:spcPts val="400"/>
                </a:spcBef>
              </a:pP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Discard swab</a:t>
              </a:r>
            </a:p>
          </p:txBody>
        </p:sp>
      </p:grpSp>
      <p:sp>
        <p:nvSpPr>
          <p:cNvPr id="39942" name="Rectangle 48"/>
          <p:cNvSpPr>
            <a:spLocks noChangeArrowheads="1"/>
          </p:cNvSpPr>
          <p:nvPr/>
        </p:nvSpPr>
        <p:spPr bwMode="auto">
          <a:xfrm>
            <a:off x="1619672" y="332656"/>
            <a:ext cx="693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 i="1" baseline="0" dirty="0">
                <a:solidFill>
                  <a:schemeClr val="bg1"/>
                </a:solidFill>
                <a:latin typeface="Arial" charset="0"/>
                <a:cs typeface="Arial" charset="0"/>
              </a:rPr>
              <a:t>Can you remove microorganisms?</a:t>
            </a:r>
          </a:p>
        </p:txBody>
      </p: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4283968" y="3501008"/>
            <a:ext cx="4572000" cy="2092881"/>
            <a:chOff x="4572000" y="4343399"/>
            <a:chExt cx="4572000" cy="2093437"/>
          </a:xfrm>
        </p:grpSpPr>
        <p:grpSp>
          <p:nvGrpSpPr>
            <p:cNvPr id="39945" name="Group 34"/>
            <p:cNvGrpSpPr>
              <a:grpSpLocks/>
            </p:cNvGrpSpPr>
            <p:nvPr/>
          </p:nvGrpSpPr>
          <p:grpSpPr bwMode="auto">
            <a:xfrm>
              <a:off x="4572000" y="4495800"/>
              <a:ext cx="1371600" cy="1371600"/>
              <a:chOff x="8687" y="8690"/>
              <a:chExt cx="1739" cy="1739"/>
            </a:xfrm>
          </p:grpSpPr>
          <p:grpSp>
            <p:nvGrpSpPr>
              <p:cNvPr id="39947" name="Group 35"/>
              <p:cNvGrpSpPr>
                <a:grpSpLocks/>
              </p:cNvGrpSpPr>
              <p:nvPr/>
            </p:nvGrpSpPr>
            <p:grpSpPr bwMode="auto">
              <a:xfrm>
                <a:off x="8687" y="8690"/>
                <a:ext cx="1739" cy="1739"/>
                <a:chOff x="8627" y="6485"/>
                <a:chExt cx="1739" cy="1739"/>
              </a:xfrm>
            </p:grpSpPr>
            <p:grpSp>
              <p:nvGrpSpPr>
                <p:cNvPr id="39949" name="Group 37"/>
                <p:cNvGrpSpPr>
                  <a:grpSpLocks/>
                </p:cNvGrpSpPr>
                <p:nvPr/>
              </p:nvGrpSpPr>
              <p:grpSpPr bwMode="auto">
                <a:xfrm>
                  <a:off x="8627" y="6485"/>
                  <a:ext cx="1739" cy="1739"/>
                  <a:chOff x="8987" y="4106"/>
                  <a:chExt cx="1739" cy="1739"/>
                </a:xfrm>
              </p:grpSpPr>
              <p:sp>
                <p:nvSpPr>
                  <p:cNvPr id="39951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8987" y="4106"/>
                    <a:ext cx="1739" cy="17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57150" cmpd="thinThick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aseline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952" name="Line 38"/>
                  <p:cNvSpPr>
                    <a:spLocks noChangeShapeType="1"/>
                  </p:cNvSpPr>
                  <p:nvPr/>
                </p:nvSpPr>
                <p:spPr bwMode="auto">
                  <a:xfrm rot="10751651">
                    <a:off x="9873" y="4919"/>
                    <a:ext cx="0" cy="81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53" name="Line 39"/>
                  <p:cNvSpPr>
                    <a:spLocks noChangeShapeType="1"/>
                  </p:cNvSpPr>
                  <p:nvPr/>
                </p:nvSpPr>
                <p:spPr bwMode="auto">
                  <a:xfrm rot="11096539" flipH="1">
                    <a:off x="9908" y="4514"/>
                    <a:ext cx="645" cy="46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54" name="Line 40"/>
                  <p:cNvSpPr>
                    <a:spLocks noChangeShapeType="1"/>
                  </p:cNvSpPr>
                  <p:nvPr/>
                </p:nvSpPr>
                <p:spPr bwMode="auto">
                  <a:xfrm rot="-10524383">
                    <a:off x="9218" y="4479"/>
                    <a:ext cx="675" cy="45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55" name="Freeform 41"/>
                  <p:cNvSpPr>
                    <a:spLocks/>
                  </p:cNvSpPr>
                  <p:nvPr/>
                </p:nvSpPr>
                <p:spPr bwMode="auto">
                  <a:xfrm>
                    <a:off x="9575" y="4290"/>
                    <a:ext cx="687" cy="420"/>
                  </a:xfrm>
                  <a:custGeom>
                    <a:avLst/>
                    <a:gdLst>
                      <a:gd name="T0" fmla="*/ 115 w 687"/>
                      <a:gd name="T1" fmla="*/ 0 h 420"/>
                      <a:gd name="T2" fmla="*/ 670 w 687"/>
                      <a:gd name="T3" fmla="*/ 150 h 420"/>
                      <a:gd name="T4" fmla="*/ 10 w 687"/>
                      <a:gd name="T5" fmla="*/ 180 h 420"/>
                      <a:gd name="T6" fmla="*/ 610 w 687"/>
                      <a:gd name="T7" fmla="*/ 300 h 420"/>
                      <a:gd name="T8" fmla="*/ 145 w 687"/>
                      <a:gd name="T9" fmla="*/ 345 h 420"/>
                      <a:gd name="T10" fmla="*/ 310 w 687"/>
                      <a:gd name="T11" fmla="*/ 420 h 42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687"/>
                      <a:gd name="T19" fmla="*/ 0 h 420"/>
                      <a:gd name="T20" fmla="*/ 687 w 687"/>
                      <a:gd name="T21" fmla="*/ 420 h 42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687" h="420">
                        <a:moveTo>
                          <a:pt x="115" y="0"/>
                        </a:moveTo>
                        <a:cubicBezTo>
                          <a:pt x="401" y="60"/>
                          <a:pt x="687" y="120"/>
                          <a:pt x="670" y="150"/>
                        </a:cubicBezTo>
                        <a:cubicBezTo>
                          <a:pt x="653" y="180"/>
                          <a:pt x="20" y="155"/>
                          <a:pt x="10" y="180"/>
                        </a:cubicBezTo>
                        <a:cubicBezTo>
                          <a:pt x="0" y="205"/>
                          <a:pt x="588" y="273"/>
                          <a:pt x="610" y="300"/>
                        </a:cubicBezTo>
                        <a:cubicBezTo>
                          <a:pt x="632" y="327"/>
                          <a:pt x="195" y="325"/>
                          <a:pt x="145" y="345"/>
                        </a:cubicBezTo>
                        <a:cubicBezTo>
                          <a:pt x="95" y="365"/>
                          <a:pt x="285" y="395"/>
                          <a:pt x="310" y="42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9950" name="Freeform 42"/>
                <p:cNvSpPr>
                  <a:spLocks/>
                </p:cNvSpPr>
                <p:nvPr/>
              </p:nvSpPr>
              <p:spPr bwMode="auto">
                <a:xfrm>
                  <a:off x="8805" y="7200"/>
                  <a:ext cx="590" cy="630"/>
                </a:xfrm>
                <a:custGeom>
                  <a:avLst/>
                  <a:gdLst>
                    <a:gd name="T0" fmla="*/ 60 w 590"/>
                    <a:gd name="T1" fmla="*/ 0 h 630"/>
                    <a:gd name="T2" fmla="*/ 570 w 590"/>
                    <a:gd name="T3" fmla="*/ 165 h 630"/>
                    <a:gd name="T4" fmla="*/ 0 w 590"/>
                    <a:gd name="T5" fmla="*/ 180 h 630"/>
                    <a:gd name="T6" fmla="*/ 570 w 590"/>
                    <a:gd name="T7" fmla="*/ 315 h 630"/>
                    <a:gd name="T8" fmla="*/ 45 w 590"/>
                    <a:gd name="T9" fmla="*/ 375 h 630"/>
                    <a:gd name="T10" fmla="*/ 570 w 590"/>
                    <a:gd name="T11" fmla="*/ 525 h 630"/>
                    <a:gd name="T12" fmla="*/ 165 w 590"/>
                    <a:gd name="T13" fmla="*/ 600 h 630"/>
                    <a:gd name="T14" fmla="*/ 330 w 590"/>
                    <a:gd name="T15" fmla="*/ 630 h 63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90"/>
                    <a:gd name="T25" fmla="*/ 0 h 630"/>
                    <a:gd name="T26" fmla="*/ 590 w 590"/>
                    <a:gd name="T27" fmla="*/ 630 h 63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90" h="630">
                      <a:moveTo>
                        <a:pt x="60" y="0"/>
                      </a:moveTo>
                      <a:cubicBezTo>
                        <a:pt x="320" y="67"/>
                        <a:pt x="580" y="135"/>
                        <a:pt x="570" y="165"/>
                      </a:cubicBezTo>
                      <a:cubicBezTo>
                        <a:pt x="560" y="195"/>
                        <a:pt x="0" y="155"/>
                        <a:pt x="0" y="180"/>
                      </a:cubicBezTo>
                      <a:cubicBezTo>
                        <a:pt x="0" y="205"/>
                        <a:pt x="563" y="283"/>
                        <a:pt x="570" y="315"/>
                      </a:cubicBezTo>
                      <a:cubicBezTo>
                        <a:pt x="577" y="347"/>
                        <a:pt x="45" y="340"/>
                        <a:pt x="45" y="375"/>
                      </a:cubicBezTo>
                      <a:cubicBezTo>
                        <a:pt x="45" y="410"/>
                        <a:pt x="550" y="487"/>
                        <a:pt x="570" y="525"/>
                      </a:cubicBezTo>
                      <a:cubicBezTo>
                        <a:pt x="590" y="563"/>
                        <a:pt x="205" y="583"/>
                        <a:pt x="165" y="600"/>
                      </a:cubicBezTo>
                      <a:cubicBezTo>
                        <a:pt x="125" y="617"/>
                        <a:pt x="305" y="630"/>
                        <a:pt x="330" y="63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9948" name="Freeform 43"/>
              <p:cNvSpPr>
                <a:spLocks/>
              </p:cNvSpPr>
              <p:nvPr/>
            </p:nvSpPr>
            <p:spPr bwMode="auto">
              <a:xfrm>
                <a:off x="9680" y="9495"/>
                <a:ext cx="552" cy="480"/>
              </a:xfrm>
              <a:custGeom>
                <a:avLst/>
                <a:gdLst>
                  <a:gd name="T0" fmla="*/ 205 w 552"/>
                  <a:gd name="T1" fmla="*/ 0 h 480"/>
                  <a:gd name="T2" fmla="*/ 520 w 552"/>
                  <a:gd name="T3" fmla="*/ 60 h 480"/>
                  <a:gd name="T4" fmla="*/ 10 w 552"/>
                  <a:gd name="T5" fmla="*/ 150 h 480"/>
                  <a:gd name="T6" fmla="*/ 460 w 552"/>
                  <a:gd name="T7" fmla="*/ 210 h 480"/>
                  <a:gd name="T8" fmla="*/ 40 w 552"/>
                  <a:gd name="T9" fmla="*/ 315 h 480"/>
                  <a:gd name="T10" fmla="*/ 355 w 552"/>
                  <a:gd name="T11" fmla="*/ 420 h 480"/>
                  <a:gd name="T12" fmla="*/ 115 w 552"/>
                  <a:gd name="T13" fmla="*/ 480 h 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2"/>
                  <a:gd name="T22" fmla="*/ 0 h 480"/>
                  <a:gd name="T23" fmla="*/ 552 w 552"/>
                  <a:gd name="T24" fmla="*/ 480 h 4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2" h="480">
                    <a:moveTo>
                      <a:pt x="205" y="0"/>
                    </a:moveTo>
                    <a:cubicBezTo>
                      <a:pt x="378" y="17"/>
                      <a:pt x="552" y="35"/>
                      <a:pt x="520" y="60"/>
                    </a:cubicBezTo>
                    <a:cubicBezTo>
                      <a:pt x="488" y="85"/>
                      <a:pt x="20" y="125"/>
                      <a:pt x="10" y="150"/>
                    </a:cubicBezTo>
                    <a:cubicBezTo>
                      <a:pt x="0" y="175"/>
                      <a:pt x="455" y="183"/>
                      <a:pt x="460" y="210"/>
                    </a:cubicBezTo>
                    <a:cubicBezTo>
                      <a:pt x="465" y="237"/>
                      <a:pt x="57" y="280"/>
                      <a:pt x="40" y="315"/>
                    </a:cubicBezTo>
                    <a:cubicBezTo>
                      <a:pt x="23" y="350"/>
                      <a:pt x="343" y="393"/>
                      <a:pt x="355" y="420"/>
                    </a:cubicBezTo>
                    <a:cubicBezTo>
                      <a:pt x="367" y="447"/>
                      <a:pt x="241" y="463"/>
                      <a:pt x="115" y="48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9946" name="Text Box 32"/>
            <p:cNvSpPr txBox="1">
              <a:spLocks noChangeArrowheads="1"/>
            </p:cNvSpPr>
            <p:nvPr/>
          </p:nvSpPr>
          <p:spPr bwMode="auto">
            <a:xfrm>
              <a:off x="6019800" y="4343399"/>
              <a:ext cx="3124200" cy="209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GB" baseline="0" dirty="0" smtClean="0">
                  <a:solidFill>
                    <a:schemeClr val="bg1"/>
                  </a:solidFill>
                  <a:latin typeface="Arial" charset="0"/>
                </a:rPr>
                <a:t>Clean test </a:t>
              </a: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area with cleanser</a:t>
              </a:r>
            </a:p>
            <a:p>
              <a:pPr>
                <a:spcBef>
                  <a:spcPts val="400"/>
                </a:spcBef>
              </a:pPr>
              <a:r>
                <a:rPr lang="en-GB" baseline="0" dirty="0" smtClean="0">
                  <a:solidFill>
                    <a:schemeClr val="bg1"/>
                  </a:solidFill>
                  <a:latin typeface="Arial" charset="0"/>
                </a:rPr>
                <a:t>Sample test area</a:t>
              </a:r>
            </a:p>
            <a:p>
              <a:pPr>
                <a:spcBef>
                  <a:spcPts val="400"/>
                </a:spcBef>
              </a:pPr>
              <a:r>
                <a:rPr lang="en-GB" baseline="0" dirty="0" smtClean="0">
                  <a:solidFill>
                    <a:schemeClr val="bg1"/>
                  </a:solidFill>
                  <a:latin typeface="Arial" charset="0"/>
                </a:rPr>
                <a:t>Streak </a:t>
              </a: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on agar</a:t>
              </a:r>
            </a:p>
            <a:p>
              <a:pPr>
                <a:spcBef>
                  <a:spcPts val="400"/>
                </a:spcBef>
              </a:pPr>
              <a:r>
                <a:rPr lang="en-GB" baseline="0" dirty="0">
                  <a:solidFill>
                    <a:schemeClr val="bg1"/>
                  </a:solidFill>
                  <a:latin typeface="Arial" charset="0"/>
                </a:rPr>
                <a:t>Discard swab</a:t>
              </a:r>
            </a:p>
          </p:txBody>
        </p:sp>
      </p:grpSp>
      <p:pic>
        <p:nvPicPr>
          <p:cNvPr id="39944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79512" y="1196752"/>
            <a:ext cx="8964488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i="1" baseline="0" dirty="0">
                <a:solidFill>
                  <a:srgbClr val="FF6600"/>
                </a:solidFill>
                <a:latin typeface="Arial" charset="0"/>
                <a:ea typeface="ＭＳ Ｐゴシック" pitchFamily="-111" charset="-128"/>
                <a:cs typeface="Arial" charset="0"/>
              </a:rPr>
              <a:t> </a:t>
            </a:r>
            <a:endParaRPr lang="en-GB" i="1" baseline="0" dirty="0">
              <a:solidFill>
                <a:schemeClr val="bg1"/>
              </a:solidFill>
              <a:latin typeface="Arial" charset="0"/>
              <a:ea typeface="ＭＳ Ｐゴシック" pitchFamily="-111" charset="-128"/>
              <a:cs typeface="Arial" charset="0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 Practical </a:t>
            </a: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activities 	</a:t>
            </a: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- Where </a:t>
            </a: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are those microorganisms?</a:t>
            </a:r>
          </a:p>
          <a:p>
            <a:pPr>
              <a:spcBef>
                <a:spcPts val="600"/>
              </a:spcBef>
              <a:defRPr/>
            </a:pP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			</a:t>
            </a: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- How </a:t>
            </a: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do you control microorganisms? (1) </a:t>
            </a:r>
          </a:p>
          <a:p>
            <a:pPr>
              <a:spcBef>
                <a:spcPts val="600"/>
              </a:spcBef>
              <a:defRPr/>
            </a:pP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			</a:t>
            </a: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- How </a:t>
            </a: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do you control microorganisms? (2)</a:t>
            </a:r>
          </a:p>
          <a:p>
            <a:pPr>
              <a:spcBef>
                <a:spcPts val="600"/>
              </a:spcBef>
              <a:defRPr/>
            </a:pP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			</a:t>
            </a: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- Toilet </a:t>
            </a: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tissue </a:t>
            </a: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challenge  </a:t>
            </a:r>
          </a:p>
          <a:p>
            <a:pPr>
              <a:spcBef>
                <a:spcPts val="600"/>
              </a:spcBef>
              <a:defRPr/>
            </a:pP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		        </a:t>
            </a:r>
          </a:p>
          <a:p>
            <a:pPr>
              <a:spcBef>
                <a:spcPts val="1200"/>
              </a:spcBef>
              <a:buFont typeface="Arial" charset="0"/>
              <a:buChar char="•"/>
              <a:defRPr/>
            </a:pP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 Discussion </a:t>
            </a: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	   	</a:t>
            </a: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- Germs</a:t>
            </a:r>
            <a:endParaRPr lang="en-GB" i="1" baseline="0" dirty="0">
              <a:solidFill>
                <a:schemeClr val="bg1"/>
              </a:solidFill>
              <a:latin typeface="Arial" charset="0"/>
              <a:ea typeface="ＭＳ Ｐゴシック" pitchFamily="-111" charset="-128"/>
              <a:cs typeface="Arial" charset="0"/>
            </a:endParaRPr>
          </a:p>
          <a:p>
            <a:pPr lvl="6">
              <a:spcBef>
                <a:spcPts val="600"/>
              </a:spcBef>
              <a:defRPr/>
            </a:pP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- When </a:t>
            </a: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should you wash your hands?</a:t>
            </a:r>
          </a:p>
          <a:p>
            <a:pPr>
              <a:spcBef>
                <a:spcPts val="600"/>
              </a:spcBef>
              <a:defRPr/>
            </a:pP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	       	           </a:t>
            </a: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- Topical </a:t>
            </a:r>
            <a:r>
              <a:rPr lang="en-GB" i="1" baseline="0" dirty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science</a:t>
            </a:r>
          </a:p>
          <a:p>
            <a:pPr>
              <a:spcBef>
                <a:spcPct val="50000"/>
              </a:spcBef>
              <a:defRPr/>
            </a:pPr>
            <a:r>
              <a:rPr lang="en-GB" i="1" baseline="0" dirty="0" smtClean="0">
                <a:solidFill>
                  <a:schemeClr val="bg1"/>
                </a:solidFill>
                <a:latin typeface="Arial" charset="0"/>
                <a:ea typeface="ＭＳ Ｐゴシック" pitchFamily="-111" charset="-128"/>
                <a:cs typeface="Arial" charset="0"/>
              </a:rPr>
              <a:t> </a:t>
            </a:r>
            <a:endParaRPr lang="en-GB" i="1" baseline="0" dirty="0">
              <a:solidFill>
                <a:schemeClr val="bg1"/>
              </a:solidFill>
              <a:latin typeface="Arial" charset="0"/>
              <a:ea typeface="ＭＳ Ｐゴシック" pitchFamily="-111" charset="-128"/>
              <a:cs typeface="Arial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4473575" y="28575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4000" b="1" i="1" baseline="0" dirty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 dirty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19460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3203848" y="836712"/>
            <a:ext cx="2571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6600" i="1" dirty="0">
                <a:solidFill>
                  <a:srgbClr val="33E5CA"/>
                </a:solidFill>
                <a:latin typeface="Arial" charset="0"/>
                <a:cs typeface="Arial" charset="0"/>
              </a:rPr>
              <a:t>Results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4441825" y="1524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40964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332" y="2060848"/>
            <a:ext cx="3024860" cy="273630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0072" y="2996952"/>
            <a:ext cx="2962275" cy="283845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6096000" y="2057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46083" name="Rectangle 9"/>
          <p:cNvSpPr>
            <a:spLocks noChangeArrowheads="1"/>
          </p:cNvSpPr>
          <p:nvPr/>
        </p:nvSpPr>
        <p:spPr bwMode="auto">
          <a:xfrm>
            <a:off x="3348038" y="260350"/>
            <a:ext cx="5795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endParaRPr kumimoji="1" lang="en-GB" sz="3200" b="1" i="1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46084" name="Rectangle 12"/>
          <p:cNvSpPr>
            <a:spLocks noChangeArrowheads="1"/>
          </p:cNvSpPr>
          <p:nvPr/>
        </p:nvSpPr>
        <p:spPr bwMode="auto">
          <a:xfrm>
            <a:off x="285750" y="2428875"/>
            <a:ext cx="6215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i="1" baseline="0">
                <a:solidFill>
                  <a:srgbClr val="FFFFFF"/>
                </a:solidFill>
                <a:latin typeface="Arial" charset="0"/>
              </a:rPr>
              <a:t>http://www.washyourhandsofthem.com</a:t>
            </a:r>
          </a:p>
        </p:txBody>
      </p:sp>
      <p:pic>
        <p:nvPicPr>
          <p:cNvPr id="46085" name="Picture 13" descr="germ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688" y="1000125"/>
            <a:ext cx="2168525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46087" name="Picture 2" descr="ScotlandLogo"/>
          <p:cNvPicPr>
            <a:picLocks noChangeAspect="1" noChangeArrowheads="1"/>
          </p:cNvPicPr>
          <p:nvPr/>
        </p:nvPicPr>
        <p:blipFill>
          <a:blip r:embed="rId3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effective_handwash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5" y="0"/>
            <a:ext cx="5256584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98C57BD8-4D48-2045-BE94-0AB983E3CA0E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6096000" y="2057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09256" name="Text Box 8"/>
          <p:cNvSpPr txBox="1">
            <a:spLocks noChangeArrowheads="1"/>
          </p:cNvSpPr>
          <p:nvPr/>
        </p:nvSpPr>
        <p:spPr bwMode="auto">
          <a:xfrm>
            <a:off x="381000" y="2133600"/>
            <a:ext cx="47244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6575" indent="-536575">
              <a:spcBef>
                <a:spcPct val="50000"/>
              </a:spcBef>
              <a:buFont typeface="Arial" charset="0"/>
              <a:buChar char="•"/>
            </a:pPr>
            <a:r>
              <a:rPr lang="en-GB" baseline="0" dirty="0">
                <a:solidFill>
                  <a:schemeClr val="bg1"/>
                </a:solidFill>
                <a:latin typeface="Arial" charset="0"/>
              </a:rPr>
              <a:t>2 YGA plates</a:t>
            </a:r>
          </a:p>
          <a:p>
            <a:pPr marL="536575" indent="-536575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chemeClr val="bg1"/>
                </a:solidFill>
                <a:latin typeface="Arial" charset="0"/>
              </a:rPr>
              <a:t>Y</a:t>
            </a:r>
            <a:r>
              <a:rPr lang="en-GB" baseline="0" dirty="0">
                <a:solidFill>
                  <a:schemeClr val="bg1"/>
                </a:solidFill>
                <a:latin typeface="Arial" charset="0"/>
              </a:rPr>
              <a:t>east </a:t>
            </a:r>
            <a:r>
              <a:rPr lang="en-GB" baseline="0" dirty="0" smtClean="0">
                <a:solidFill>
                  <a:schemeClr val="bg1"/>
                </a:solidFill>
                <a:latin typeface="Arial" charset="0"/>
              </a:rPr>
              <a:t>culture / suspension</a:t>
            </a:r>
            <a:endParaRPr lang="en-GB" baseline="0" dirty="0">
              <a:solidFill>
                <a:schemeClr val="bg1"/>
              </a:solidFill>
              <a:latin typeface="Arial" charset="0"/>
            </a:endParaRPr>
          </a:p>
          <a:p>
            <a:pPr marL="536575" indent="-536575">
              <a:spcBef>
                <a:spcPct val="50000"/>
              </a:spcBef>
              <a:buFontTx/>
              <a:buChar char="•"/>
            </a:pPr>
            <a:r>
              <a:rPr lang="en-GB" baseline="0" dirty="0">
                <a:solidFill>
                  <a:schemeClr val="bg1"/>
                </a:solidFill>
                <a:latin typeface="Arial" charset="0"/>
              </a:rPr>
              <a:t>Small bottle</a:t>
            </a:r>
          </a:p>
          <a:p>
            <a:pPr marL="536575" indent="-536575">
              <a:spcBef>
                <a:spcPct val="50000"/>
              </a:spcBef>
              <a:buFontTx/>
              <a:buChar char="•"/>
            </a:pPr>
            <a:r>
              <a:rPr lang="en-GB" baseline="0" dirty="0">
                <a:solidFill>
                  <a:schemeClr val="bg1"/>
                </a:solidFill>
                <a:latin typeface="Arial" charset="0"/>
              </a:rPr>
              <a:t>Water</a:t>
            </a:r>
          </a:p>
          <a:p>
            <a:pPr marL="536575" indent="-536575">
              <a:spcBef>
                <a:spcPct val="50000"/>
              </a:spcBef>
              <a:buFontTx/>
              <a:buChar char="•"/>
            </a:pPr>
            <a:r>
              <a:rPr lang="en-US" baseline="0" dirty="0">
                <a:solidFill>
                  <a:schemeClr val="bg1"/>
                </a:solidFill>
                <a:latin typeface="Arial" charset="0"/>
              </a:rPr>
              <a:t>T</a:t>
            </a:r>
            <a:r>
              <a:rPr lang="en-GB" baseline="0" dirty="0" err="1">
                <a:solidFill>
                  <a:schemeClr val="bg1"/>
                </a:solidFill>
                <a:latin typeface="Arial" charset="0"/>
              </a:rPr>
              <a:t>oilet</a:t>
            </a:r>
            <a:r>
              <a:rPr lang="en-GB" baseline="0" dirty="0">
                <a:solidFill>
                  <a:schemeClr val="bg1"/>
                </a:solidFill>
                <a:latin typeface="Arial" charset="0"/>
              </a:rPr>
              <a:t> tissue</a:t>
            </a:r>
          </a:p>
          <a:p>
            <a:pPr marL="536575" indent="-536575">
              <a:spcBef>
                <a:spcPct val="50000"/>
              </a:spcBef>
              <a:buFontTx/>
              <a:buChar char="•"/>
            </a:pPr>
            <a:r>
              <a:rPr lang="en-GB" baseline="0" dirty="0">
                <a:solidFill>
                  <a:schemeClr val="bg1"/>
                </a:solidFill>
                <a:latin typeface="Arial" charset="0"/>
              </a:rPr>
              <a:t>Cleansing solutions</a:t>
            </a:r>
          </a:p>
        </p:txBody>
      </p:sp>
      <p:sp>
        <p:nvSpPr>
          <p:cNvPr id="48132" name="Rectangle 9"/>
          <p:cNvSpPr>
            <a:spLocks noChangeArrowheads="1"/>
          </p:cNvSpPr>
          <p:nvPr/>
        </p:nvSpPr>
        <p:spPr bwMode="auto">
          <a:xfrm>
            <a:off x="3348038" y="260350"/>
            <a:ext cx="5795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kumimoji="1" lang="en-GB" sz="3200" b="1" i="1">
              <a:solidFill>
                <a:schemeClr val="tx2"/>
              </a:solidFill>
              <a:latin typeface="Verdana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447800"/>
            <a:ext cx="8583613" cy="4799318"/>
            <a:chOff x="381000" y="1676400"/>
            <a:chExt cx="8583613" cy="4798950"/>
          </a:xfrm>
        </p:grpSpPr>
        <p:sp>
          <p:nvSpPr>
            <p:cNvPr id="48136" name="Text Box 4"/>
            <p:cNvSpPr txBox="1">
              <a:spLocks noChangeArrowheads="1"/>
            </p:cNvSpPr>
            <p:nvPr/>
          </p:nvSpPr>
          <p:spPr bwMode="auto">
            <a:xfrm>
              <a:off x="381000" y="1676400"/>
              <a:ext cx="8583613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77850" indent="-577850">
                <a:spcBef>
                  <a:spcPct val="50000"/>
                </a:spcBef>
              </a:pPr>
              <a:r>
                <a:rPr lang="en-GB" sz="3600" b="1" i="1" baseline="0">
                  <a:solidFill>
                    <a:srgbClr val="FF6600"/>
                  </a:solidFill>
                  <a:latin typeface="Arial" charset="0"/>
                </a:rPr>
                <a:t>Toilet tissue challenge</a:t>
              </a:r>
              <a:r>
                <a:rPr lang="en-US" sz="3600" b="1" i="1" baseline="0">
                  <a:solidFill>
                    <a:srgbClr val="FF6600"/>
                  </a:solidFill>
                  <a:latin typeface="Arial" charset="0"/>
                </a:rPr>
                <a:t>……</a:t>
              </a:r>
              <a:endParaRPr lang="en-GB" sz="3600" b="1" i="1" baseline="0">
                <a:solidFill>
                  <a:srgbClr val="FF6600"/>
                </a:solidFill>
                <a:latin typeface="Arial" charset="0"/>
              </a:endParaRPr>
            </a:p>
          </p:txBody>
        </p:sp>
        <p:pic>
          <p:nvPicPr>
            <p:cNvPr id="48137" name="Picture 8" descr="Picture 1_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08104" y="2362200"/>
              <a:ext cx="2889105" cy="411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4" name="Rectangle 9"/>
          <p:cNvSpPr>
            <a:spLocks noChangeArrowheads="1"/>
          </p:cNvSpPr>
          <p:nvPr/>
        </p:nvSpPr>
        <p:spPr bwMode="auto">
          <a:xfrm>
            <a:off x="4441825" y="500063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48135" name="Picture 2" descr="ScotlandLogo"/>
          <p:cNvPicPr>
            <a:picLocks noChangeAspect="1" noChangeArrowheads="1"/>
          </p:cNvPicPr>
          <p:nvPr/>
        </p:nvPicPr>
        <p:blipFill>
          <a:blip r:embed="rId3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0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4441825" y="1524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79512" y="1844825"/>
            <a:ext cx="4724399" cy="2606545"/>
            <a:chOff x="179481" y="2147955"/>
            <a:chExt cx="4724433" cy="2607033"/>
          </a:xfrm>
        </p:grpSpPr>
        <p:sp>
          <p:nvSpPr>
            <p:cNvPr id="50196" name="Text Box 28"/>
            <p:cNvSpPr txBox="1">
              <a:spLocks noChangeArrowheads="1"/>
            </p:cNvSpPr>
            <p:nvPr/>
          </p:nvSpPr>
          <p:spPr bwMode="auto">
            <a:xfrm>
              <a:off x="179481" y="2147955"/>
              <a:ext cx="4724433" cy="224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55600" indent="-355600"/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Label </a:t>
              </a:r>
              <a:r>
                <a:rPr lang="en-GB" sz="2800" baseline="0" dirty="0" smtClean="0">
                  <a:solidFill>
                    <a:srgbClr val="FFFFFF"/>
                  </a:solidFill>
                  <a:latin typeface="Arial" charset="0"/>
                </a:rPr>
                <a:t>plate </a:t>
              </a:r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with:</a:t>
              </a:r>
            </a:p>
            <a:p>
              <a:pPr marL="355600" indent="-355600">
                <a:buFont typeface="Symbol" charset="2"/>
                <a:buChar char=""/>
              </a:pPr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your initials</a:t>
              </a:r>
            </a:p>
            <a:p>
              <a:pPr marL="355600" indent="-355600">
                <a:buFont typeface="Symbol" charset="2"/>
                <a:buChar char=""/>
              </a:pPr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date</a:t>
              </a:r>
            </a:p>
            <a:p>
              <a:pPr marL="355600" indent="-355600">
                <a:buFont typeface="Symbol" charset="2"/>
                <a:buChar char=""/>
              </a:pPr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tissue brand </a:t>
              </a:r>
              <a:r>
                <a:rPr lang="en-GB" sz="2800" baseline="0" dirty="0" smtClean="0">
                  <a:solidFill>
                    <a:srgbClr val="FFFFFF"/>
                  </a:solidFill>
                  <a:latin typeface="Arial" charset="0"/>
                </a:rPr>
                <a:t>or number of layers</a:t>
              </a:r>
              <a:endParaRPr lang="en-US" sz="2800" baseline="0" dirty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0197" name="Group 34"/>
            <p:cNvGrpSpPr>
              <a:grpSpLocks/>
            </p:cNvGrpSpPr>
            <p:nvPr/>
          </p:nvGrpSpPr>
          <p:grpSpPr bwMode="auto">
            <a:xfrm>
              <a:off x="2805248" y="4337695"/>
              <a:ext cx="1707729" cy="417293"/>
              <a:chOff x="2805248" y="3766191"/>
              <a:chExt cx="1707729" cy="417293"/>
            </a:xfrm>
          </p:grpSpPr>
          <p:sp>
            <p:nvSpPr>
              <p:cNvPr id="50198" name="TextBox 26"/>
              <p:cNvSpPr txBox="1">
                <a:spLocks noChangeArrowheads="1"/>
              </p:cNvSpPr>
              <p:nvPr/>
            </p:nvSpPr>
            <p:spPr bwMode="auto">
              <a:xfrm rot="19880952">
                <a:off x="2805248" y="3952653"/>
                <a:ext cx="357191" cy="230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900" baseline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Comic Sans MS" charset="0"/>
                  </a:rPr>
                  <a:t>kc</a:t>
                </a:r>
                <a:endParaRPr lang="en-US" sz="900" baseline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omic Sans MS" charset="0"/>
                </a:endParaRPr>
              </a:p>
            </p:txBody>
          </p:sp>
          <p:sp>
            <p:nvSpPr>
              <p:cNvPr id="50199" name="TextBox 28"/>
              <p:cNvSpPr txBox="1">
                <a:spLocks noChangeArrowheads="1"/>
              </p:cNvSpPr>
              <p:nvPr/>
            </p:nvSpPr>
            <p:spPr bwMode="auto">
              <a:xfrm rot="19880952">
                <a:off x="3082276" y="3766191"/>
                <a:ext cx="476722" cy="215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800" baseline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Comic Sans MS" charset="0"/>
                  </a:rPr>
                  <a:t>20.08</a:t>
                </a:r>
                <a:endParaRPr lang="en-US" sz="800" baseline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omic Sans MS" charset="0"/>
                </a:endParaRPr>
              </a:p>
            </p:txBody>
          </p:sp>
          <p:sp>
            <p:nvSpPr>
              <p:cNvPr id="50200" name="TextBox 33"/>
              <p:cNvSpPr txBox="1">
                <a:spLocks noChangeArrowheads="1"/>
              </p:cNvSpPr>
              <p:nvPr/>
            </p:nvSpPr>
            <p:spPr bwMode="auto">
              <a:xfrm rot="1720250">
                <a:off x="3787079" y="3898054"/>
                <a:ext cx="725898" cy="215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800" baseline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Comic Sans MS" charset="0"/>
                  </a:rPr>
                  <a:t>Andrex</a:t>
                </a:r>
                <a:r>
                  <a:rPr lang="en-GB" sz="800" baseline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Comic Sans MS" charset="0"/>
                  </a:rPr>
                  <a:t> (2)</a:t>
                </a:r>
                <a:endParaRPr lang="en-US" sz="800" baseline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omic Sans MS" charset="0"/>
                </a:endParaRPr>
              </a:p>
            </p:txBody>
          </p:sp>
        </p:grp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67544" y="1268761"/>
            <a:ext cx="4177368" cy="4753169"/>
            <a:chOff x="-1226458" y="1432320"/>
            <a:chExt cx="4177396" cy="4753799"/>
          </a:xfrm>
        </p:grpSpPr>
        <p:grpSp>
          <p:nvGrpSpPr>
            <p:cNvPr id="50186" name="Group 19"/>
            <p:cNvGrpSpPr>
              <a:grpSpLocks/>
            </p:cNvGrpSpPr>
            <p:nvPr/>
          </p:nvGrpSpPr>
          <p:grpSpPr bwMode="auto">
            <a:xfrm>
              <a:off x="861788" y="4071942"/>
              <a:ext cx="2089150" cy="2114177"/>
              <a:chOff x="6148200" y="4200525"/>
              <a:chExt cx="2089150" cy="2114177"/>
            </a:xfrm>
          </p:grpSpPr>
          <p:cxnSp>
            <p:nvCxnSpPr>
              <p:cNvPr id="50188" name="Straight Connector 28"/>
              <p:cNvCxnSpPr>
                <a:cxnSpLocks noChangeShapeType="1"/>
                <a:stCxn id="50192" idx="2"/>
                <a:endCxn id="50192" idx="6"/>
              </p:cNvCxnSpPr>
              <p:nvPr/>
            </p:nvCxnSpPr>
            <p:spPr bwMode="auto">
              <a:xfrm>
                <a:off x="6148200" y="5270128"/>
                <a:ext cx="2089150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</p:cxnSp>
          <p:grpSp>
            <p:nvGrpSpPr>
              <p:cNvPr id="50189" name="Group 18"/>
              <p:cNvGrpSpPr>
                <a:grpSpLocks/>
              </p:cNvGrpSpPr>
              <p:nvPr/>
            </p:nvGrpSpPr>
            <p:grpSpPr bwMode="auto">
              <a:xfrm>
                <a:off x="6148200" y="4200525"/>
                <a:ext cx="2089150" cy="2114177"/>
                <a:chOff x="6178337" y="4200525"/>
                <a:chExt cx="2089150" cy="2114177"/>
              </a:xfrm>
            </p:grpSpPr>
            <p:sp>
              <p:nvSpPr>
                <p:cNvPr id="50192" name="Oval 39"/>
                <p:cNvSpPr>
                  <a:spLocks noChangeArrowheads="1"/>
                </p:cNvSpPr>
                <p:nvPr/>
              </p:nvSpPr>
              <p:spPr bwMode="auto">
                <a:xfrm>
                  <a:off x="6178337" y="4225552"/>
                  <a:ext cx="2089150" cy="2089150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aseline="0"/>
                </a:p>
              </p:txBody>
            </p:sp>
            <p:sp>
              <p:nvSpPr>
                <p:cNvPr id="50193" name="Line 40"/>
                <p:cNvSpPr>
                  <a:spLocks noChangeShapeType="1"/>
                </p:cNvSpPr>
                <p:nvPr/>
              </p:nvSpPr>
              <p:spPr bwMode="auto">
                <a:xfrm>
                  <a:off x="7164388" y="4200525"/>
                  <a:ext cx="0" cy="208915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0194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6858000" y="4905375"/>
                  <a:ext cx="304800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aseline="0">
                      <a:solidFill>
                        <a:srgbClr val="FFFFFF"/>
                      </a:solidFill>
                      <a:latin typeface="Verdana" charset="0"/>
                    </a:rPr>
                    <a:t>2</a:t>
                  </a:r>
                </a:p>
              </p:txBody>
            </p:sp>
            <p:sp>
              <p:nvSpPr>
                <p:cNvPr id="50195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162800" y="4905375"/>
                  <a:ext cx="304800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aseline="0">
                      <a:solidFill>
                        <a:srgbClr val="FFFFFF"/>
                      </a:solidFill>
                      <a:latin typeface="Verdana" charset="0"/>
                    </a:rPr>
                    <a:t>1</a:t>
                  </a:r>
                </a:p>
              </p:txBody>
            </p:sp>
          </p:grpSp>
          <p:sp>
            <p:nvSpPr>
              <p:cNvPr id="50190" name="TextBox 31"/>
              <p:cNvSpPr txBox="1">
                <a:spLocks noChangeArrowheads="1"/>
              </p:cNvSpPr>
              <p:nvPr/>
            </p:nvSpPr>
            <p:spPr bwMode="auto">
              <a:xfrm>
                <a:off x="6858000" y="5286375"/>
                <a:ext cx="3048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aseline="0">
                    <a:solidFill>
                      <a:srgbClr val="FFFFFF"/>
                    </a:solidFill>
                    <a:latin typeface="Verdana" charset="0"/>
                  </a:rPr>
                  <a:t>4</a:t>
                </a:r>
              </a:p>
            </p:txBody>
          </p:sp>
          <p:sp>
            <p:nvSpPr>
              <p:cNvPr id="50191" name="TextBox 32"/>
              <p:cNvSpPr txBox="1">
                <a:spLocks noChangeArrowheads="1"/>
              </p:cNvSpPr>
              <p:nvPr/>
            </p:nvSpPr>
            <p:spPr bwMode="auto">
              <a:xfrm>
                <a:off x="7162800" y="5286375"/>
                <a:ext cx="3048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aseline="0">
                    <a:solidFill>
                      <a:srgbClr val="FFFFFF"/>
                    </a:solidFill>
                    <a:latin typeface="Verdana" charset="0"/>
                  </a:rPr>
                  <a:t>3</a:t>
                </a:r>
              </a:p>
            </p:txBody>
          </p:sp>
        </p:grpSp>
        <p:sp>
          <p:nvSpPr>
            <p:cNvPr id="50187" name="Text Box 22"/>
            <p:cNvSpPr txBox="1">
              <a:spLocks noChangeArrowheads="1"/>
            </p:cNvSpPr>
            <p:nvPr/>
          </p:nvSpPr>
          <p:spPr bwMode="auto">
            <a:xfrm>
              <a:off x="-1226458" y="1432320"/>
              <a:ext cx="1619261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 b="1" i="1" baseline="0" dirty="0">
                  <a:solidFill>
                    <a:srgbClr val="FF6600"/>
                  </a:solidFill>
                  <a:latin typeface="Arial" charset="0"/>
                </a:rPr>
                <a:t>Plate 1</a:t>
              </a: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5038725" y="1340768"/>
            <a:ext cx="4105275" cy="4157639"/>
            <a:chOff x="4581524" y="1528211"/>
            <a:chExt cx="4105276" cy="4158142"/>
          </a:xfrm>
        </p:grpSpPr>
        <p:sp>
          <p:nvSpPr>
            <p:cNvPr id="50183" name="Text Box 28"/>
            <p:cNvSpPr txBox="1">
              <a:spLocks noChangeArrowheads="1"/>
            </p:cNvSpPr>
            <p:nvPr/>
          </p:nvSpPr>
          <p:spPr bwMode="auto">
            <a:xfrm>
              <a:off x="4581524" y="2136986"/>
              <a:ext cx="4105276" cy="1385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Flood plate </a:t>
              </a:r>
              <a:r>
                <a:rPr lang="en-GB" sz="2800" baseline="0" dirty="0" smtClean="0">
                  <a:solidFill>
                    <a:srgbClr val="FFFFFF"/>
                  </a:solidFill>
                  <a:latin typeface="Arial" charset="0"/>
                </a:rPr>
                <a:t>with </a:t>
              </a:r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2-3 cm</a:t>
              </a:r>
              <a:r>
                <a:rPr lang="en-GB" sz="2800" baseline="30000" dirty="0">
                  <a:solidFill>
                    <a:srgbClr val="FFFFFF"/>
                  </a:solidFill>
                  <a:latin typeface="Arial" charset="0"/>
                </a:rPr>
                <a:t>3 </a:t>
              </a:r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yeast </a:t>
              </a:r>
              <a:r>
                <a:rPr lang="en-GB" sz="2800" baseline="0" dirty="0" smtClean="0">
                  <a:solidFill>
                    <a:srgbClr val="FFFFFF"/>
                  </a:solidFill>
                  <a:latin typeface="Arial" charset="0"/>
                </a:rPr>
                <a:t>suspension, </a:t>
              </a:r>
              <a:r>
                <a:rPr lang="en-US" sz="2800" baseline="0" dirty="0" smtClean="0">
                  <a:solidFill>
                    <a:srgbClr val="FFFFFF"/>
                  </a:solidFill>
                  <a:latin typeface="Arial" charset="0"/>
                </a:rPr>
                <a:t>d</a:t>
              </a:r>
              <a:r>
                <a:rPr lang="en-GB" sz="2800" baseline="0" dirty="0" err="1">
                  <a:solidFill>
                    <a:srgbClr val="FFFFFF"/>
                  </a:solidFill>
                  <a:latin typeface="Arial" charset="0"/>
                </a:rPr>
                <a:t>iscard</a:t>
              </a:r>
              <a:r>
                <a:rPr lang="en-GB" sz="2800" baseline="0" dirty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GB" sz="2800" baseline="0" dirty="0" smtClean="0">
                  <a:solidFill>
                    <a:srgbClr val="FFFFFF"/>
                  </a:solidFill>
                  <a:latin typeface="Arial" charset="0"/>
                </a:rPr>
                <a:t>excess</a:t>
              </a:r>
              <a:endParaRPr lang="en-US" sz="2800" baseline="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184" name="Oval 32"/>
            <p:cNvSpPr>
              <a:spLocks noChangeArrowheads="1"/>
            </p:cNvSpPr>
            <p:nvPr/>
          </p:nvSpPr>
          <p:spPr bwMode="auto">
            <a:xfrm>
              <a:off x="5626967" y="4408880"/>
              <a:ext cx="1307430" cy="1277473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5" name="Text Box 22"/>
            <p:cNvSpPr txBox="1">
              <a:spLocks noChangeArrowheads="1"/>
            </p:cNvSpPr>
            <p:nvPr/>
          </p:nvSpPr>
          <p:spPr bwMode="auto">
            <a:xfrm>
              <a:off x="4643437" y="1528211"/>
              <a:ext cx="3287787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200" b="1" i="1" baseline="0" dirty="0">
                  <a:solidFill>
                    <a:srgbClr val="FF6600"/>
                  </a:solidFill>
                  <a:latin typeface="Arial" charset="0"/>
                </a:rPr>
                <a:t>Plate </a:t>
              </a:r>
              <a:r>
                <a:rPr lang="en-GB" sz="3200" b="1" i="1" baseline="0" dirty="0" smtClean="0">
                  <a:solidFill>
                    <a:srgbClr val="FF6600"/>
                  </a:solidFill>
                  <a:latin typeface="Arial" charset="0"/>
                </a:rPr>
                <a:t>2 (bottom)</a:t>
              </a:r>
              <a:endParaRPr lang="en-GB" sz="3200" b="1" i="1" baseline="0" dirty="0">
                <a:solidFill>
                  <a:srgbClr val="FF6600"/>
                </a:solidFill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endParaRPr lang="en-GB" b="1" i="1" baseline="0" dirty="0">
                <a:solidFill>
                  <a:srgbClr val="FF6600"/>
                </a:solidFill>
                <a:latin typeface="Arial" charset="0"/>
              </a:endParaRPr>
            </a:p>
          </p:txBody>
        </p:sp>
      </p:grpSp>
      <p:pic>
        <p:nvPicPr>
          <p:cNvPr id="50182" name="Picture 2" descr="ScotlandLogo"/>
          <p:cNvPicPr>
            <a:picLocks noChangeAspect="1" noChangeArrowheads="1"/>
          </p:cNvPicPr>
          <p:nvPr/>
        </p:nvPicPr>
        <p:blipFill>
          <a:blip r:embed="rId3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6"/>
          <p:cNvGrpSpPr>
            <a:grpSpLocks/>
          </p:cNvGrpSpPr>
          <p:nvPr/>
        </p:nvGrpSpPr>
        <p:grpSpPr bwMode="auto">
          <a:xfrm>
            <a:off x="683568" y="3429001"/>
            <a:ext cx="1656184" cy="2283975"/>
            <a:chOff x="839776" y="4623062"/>
            <a:chExt cx="1499964" cy="1878847"/>
          </a:xfrm>
        </p:grpSpPr>
        <p:sp>
          <p:nvSpPr>
            <p:cNvPr id="51229" name="Oval 32"/>
            <p:cNvSpPr>
              <a:spLocks noChangeArrowheads="1"/>
            </p:cNvSpPr>
            <p:nvPr/>
          </p:nvSpPr>
          <p:spPr bwMode="auto">
            <a:xfrm>
              <a:off x="839776" y="4623062"/>
              <a:ext cx="1499964" cy="1377707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1230" name="Text Box 22"/>
            <p:cNvSpPr txBox="1">
              <a:spLocks noChangeArrowheads="1"/>
            </p:cNvSpPr>
            <p:nvPr/>
          </p:nvSpPr>
          <p:spPr bwMode="auto">
            <a:xfrm>
              <a:off x="839776" y="6044709"/>
              <a:ext cx="135732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i="1" baseline="0" dirty="0">
                  <a:solidFill>
                    <a:srgbClr val="FF6600"/>
                  </a:solidFill>
                  <a:latin typeface="Arial" charset="0"/>
                </a:rPr>
                <a:t>Plate 2</a:t>
              </a:r>
            </a:p>
          </p:txBody>
        </p:sp>
      </p:grpSp>
      <p:sp>
        <p:nvSpPr>
          <p:cNvPr id="51203" name="Rectangle 52"/>
          <p:cNvSpPr>
            <a:spLocks noChangeArrowheads="1"/>
          </p:cNvSpPr>
          <p:nvPr/>
        </p:nvSpPr>
        <p:spPr bwMode="auto">
          <a:xfrm>
            <a:off x="3563938" y="476250"/>
            <a:ext cx="5795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endParaRPr kumimoji="1" lang="en-GB" sz="3200" b="1" i="1">
              <a:solidFill>
                <a:schemeClr val="tx2"/>
              </a:solidFill>
              <a:latin typeface="Verdana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899592" y="4077072"/>
            <a:ext cx="1296144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101600">
              <a:schemeClr val="tx1">
                <a:alpha val="75000"/>
              </a:schemeClr>
            </a:glow>
          </a:effectLst>
        </p:spPr>
      </p:cxn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79512" y="188640"/>
            <a:ext cx="7643813" cy="2997046"/>
            <a:chOff x="179481" y="398170"/>
            <a:chExt cx="7643866" cy="2997068"/>
          </a:xfrm>
        </p:grpSpPr>
        <p:sp>
          <p:nvSpPr>
            <p:cNvPr id="51227" name="Text Box 36"/>
            <p:cNvSpPr txBox="1">
              <a:spLocks noChangeArrowheads="1"/>
            </p:cNvSpPr>
            <p:nvPr/>
          </p:nvSpPr>
          <p:spPr bwMode="auto">
            <a:xfrm>
              <a:off x="179481" y="902230"/>
              <a:ext cx="4032476" cy="249300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aseline="0" dirty="0">
                  <a:solidFill>
                    <a:srgbClr val="FFFFFF"/>
                  </a:solidFill>
                  <a:latin typeface="Arial" charset="0"/>
                </a:rPr>
                <a:t>Wash </a:t>
              </a:r>
              <a:r>
                <a:rPr lang="en-GB" baseline="0" dirty="0" smtClean="0">
                  <a:solidFill>
                    <a:srgbClr val="FFFFFF"/>
                  </a:solidFill>
                  <a:latin typeface="Arial" charset="0"/>
                </a:rPr>
                <a:t>and dry hands</a:t>
              </a:r>
              <a:endParaRPr lang="en-GB" baseline="0" dirty="0">
                <a:solidFill>
                  <a:srgbClr val="FFFFFF"/>
                </a:solidFill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baseline="0" dirty="0">
                  <a:solidFill>
                    <a:srgbClr val="FFFFFF"/>
                  </a:solidFill>
                  <a:latin typeface="Arial" charset="0"/>
                </a:rPr>
                <a:t>Cover forefinger </a:t>
              </a:r>
              <a:r>
                <a:rPr lang="en-GB" baseline="0" dirty="0" smtClean="0">
                  <a:solidFill>
                    <a:srgbClr val="FFFFFF"/>
                  </a:solidFill>
                  <a:latin typeface="Arial" charset="0"/>
                </a:rPr>
                <a:t>with 1 layer of toilet </a:t>
              </a:r>
              <a:r>
                <a:rPr lang="en-GB" baseline="0" dirty="0">
                  <a:solidFill>
                    <a:srgbClr val="FFFFFF"/>
                  </a:solidFill>
                  <a:latin typeface="Arial" charset="0"/>
                </a:rPr>
                <a:t>tissue</a:t>
              </a:r>
            </a:p>
            <a:p>
              <a:pPr>
                <a:spcBef>
                  <a:spcPct val="50000"/>
                </a:spcBef>
              </a:pPr>
              <a:r>
                <a:rPr lang="en-GB" baseline="0" dirty="0">
                  <a:solidFill>
                    <a:srgbClr val="FFFFFF"/>
                  </a:solidFill>
                  <a:latin typeface="Arial" charset="0"/>
                </a:rPr>
                <a:t>Draw across Plate </a:t>
              </a:r>
              <a:r>
                <a:rPr lang="en-GB" baseline="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</a:p>
            <a:p>
              <a:pPr>
                <a:spcBef>
                  <a:spcPct val="50000"/>
                </a:spcBef>
              </a:pPr>
              <a:r>
                <a:rPr lang="en-GB" baseline="0" dirty="0" smtClean="0">
                  <a:solidFill>
                    <a:srgbClr val="FFFFFF"/>
                  </a:solidFill>
                  <a:latin typeface="Arial" charset="0"/>
                </a:rPr>
                <a:t>Discard tissue</a:t>
              </a:r>
              <a:endParaRPr lang="en-GB" baseline="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228" name="Text Box 50"/>
            <p:cNvSpPr txBox="1">
              <a:spLocks noChangeArrowheads="1"/>
            </p:cNvSpPr>
            <p:nvPr/>
          </p:nvSpPr>
          <p:spPr bwMode="auto">
            <a:xfrm>
              <a:off x="179481" y="398170"/>
              <a:ext cx="764386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i="1" baseline="0" dirty="0">
                  <a:solidFill>
                    <a:srgbClr val="FF6600"/>
                  </a:solidFill>
                  <a:latin typeface="Arial" charset="0"/>
                </a:rPr>
                <a:t>Simulating the ‘test</a:t>
              </a:r>
              <a:r>
                <a:rPr lang="en-GB" b="1" i="1" baseline="0" dirty="0" smtClean="0">
                  <a:solidFill>
                    <a:srgbClr val="FF6600"/>
                  </a:solidFill>
                  <a:latin typeface="Arial" charset="0"/>
                </a:rPr>
                <a:t>’</a:t>
              </a:r>
              <a:endParaRPr lang="en-GB" b="1" i="1" baseline="0" dirty="0">
                <a:solidFill>
                  <a:srgbClr val="FF6600"/>
                </a:solidFill>
                <a:latin typeface="Arial" charset="0"/>
              </a:endParaRPr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4788024" y="1196752"/>
            <a:ext cx="4104456" cy="4177284"/>
            <a:chOff x="4776838" y="2081029"/>
            <a:chExt cx="4104430" cy="4177479"/>
          </a:xfrm>
        </p:grpSpPr>
        <p:sp>
          <p:nvSpPr>
            <p:cNvPr id="51217" name="Oval 39"/>
            <p:cNvSpPr>
              <a:spLocks noChangeArrowheads="1"/>
            </p:cNvSpPr>
            <p:nvPr/>
          </p:nvSpPr>
          <p:spPr bwMode="auto">
            <a:xfrm>
              <a:off x="5496913" y="4169358"/>
              <a:ext cx="2089150" cy="2089150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1218" name="Line 40"/>
            <p:cNvSpPr>
              <a:spLocks noChangeShapeType="1"/>
            </p:cNvSpPr>
            <p:nvPr/>
          </p:nvSpPr>
          <p:spPr bwMode="auto">
            <a:xfrm>
              <a:off x="6505019" y="4169358"/>
              <a:ext cx="0" cy="20891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cxnSp>
          <p:nvCxnSpPr>
            <p:cNvPr id="51219" name="Straight Connector 28"/>
            <p:cNvCxnSpPr>
              <a:cxnSpLocks noChangeShapeType="1"/>
            </p:cNvCxnSpPr>
            <p:nvPr/>
          </p:nvCxnSpPr>
          <p:spPr bwMode="auto">
            <a:xfrm rot="10800000" flipH="1">
              <a:off x="5496913" y="5177518"/>
              <a:ext cx="2089150" cy="158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</p:cxnSp>
        <p:sp>
          <p:nvSpPr>
            <p:cNvPr id="51220" name="TextBox 29"/>
            <p:cNvSpPr txBox="1">
              <a:spLocks noChangeArrowheads="1"/>
            </p:cNvSpPr>
            <p:nvPr/>
          </p:nvSpPr>
          <p:spPr bwMode="auto">
            <a:xfrm>
              <a:off x="6202370" y="4889471"/>
              <a:ext cx="304800" cy="21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FFFFFF"/>
                  </a:solidFill>
                  <a:latin typeface="Verdana" charset="0"/>
                </a:rPr>
                <a:t>1</a:t>
              </a:r>
            </a:p>
          </p:txBody>
        </p:sp>
        <p:sp>
          <p:nvSpPr>
            <p:cNvPr id="51221" name="TextBox 30"/>
            <p:cNvSpPr txBox="1">
              <a:spLocks noChangeArrowheads="1"/>
            </p:cNvSpPr>
            <p:nvPr/>
          </p:nvSpPr>
          <p:spPr bwMode="auto">
            <a:xfrm>
              <a:off x="6507170" y="4889471"/>
              <a:ext cx="304800" cy="21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FFFFFF"/>
                  </a:solidFill>
                  <a:latin typeface="Verdana" charset="0"/>
                </a:rPr>
                <a:t>2</a:t>
              </a:r>
            </a:p>
          </p:txBody>
        </p:sp>
        <p:sp>
          <p:nvSpPr>
            <p:cNvPr id="51222" name="TextBox 31"/>
            <p:cNvSpPr txBox="1">
              <a:spLocks noChangeArrowheads="1"/>
            </p:cNvSpPr>
            <p:nvPr/>
          </p:nvSpPr>
          <p:spPr bwMode="auto">
            <a:xfrm>
              <a:off x="6216989" y="5105506"/>
              <a:ext cx="304800" cy="21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FFFFFF"/>
                  </a:solidFill>
                  <a:latin typeface="Verdana" charset="0"/>
                </a:rPr>
                <a:t>3</a:t>
              </a:r>
            </a:p>
          </p:txBody>
        </p:sp>
        <p:sp>
          <p:nvSpPr>
            <p:cNvPr id="51223" name="TextBox 32"/>
            <p:cNvSpPr txBox="1">
              <a:spLocks noChangeArrowheads="1"/>
            </p:cNvSpPr>
            <p:nvPr/>
          </p:nvSpPr>
          <p:spPr bwMode="auto">
            <a:xfrm>
              <a:off x="6505019" y="5105506"/>
              <a:ext cx="304800" cy="21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FFFFFF"/>
                  </a:solidFill>
                  <a:latin typeface="Verdana" charset="0"/>
                </a:rPr>
                <a:t>4</a:t>
              </a:r>
            </a:p>
          </p:txBody>
        </p:sp>
        <p:grpSp>
          <p:nvGrpSpPr>
            <p:cNvPr id="51224" name="Group 28"/>
            <p:cNvGrpSpPr>
              <a:grpSpLocks/>
            </p:cNvGrpSpPr>
            <p:nvPr/>
          </p:nvGrpSpPr>
          <p:grpSpPr bwMode="auto">
            <a:xfrm>
              <a:off x="4776838" y="2081029"/>
              <a:ext cx="4104430" cy="2878604"/>
              <a:chOff x="4776838" y="2081029"/>
              <a:chExt cx="4104430" cy="2878604"/>
            </a:xfrm>
          </p:grpSpPr>
          <p:sp>
            <p:nvSpPr>
              <p:cNvPr id="51225" name="Oval 20"/>
              <p:cNvSpPr>
                <a:spLocks noChangeArrowheads="1"/>
              </p:cNvSpPr>
              <p:nvPr/>
            </p:nvSpPr>
            <p:spPr bwMode="auto">
              <a:xfrm rot="20771790">
                <a:off x="5924170" y="4350033"/>
                <a:ext cx="381000" cy="609600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1226" name="Text Box 36"/>
              <p:cNvSpPr txBox="1">
                <a:spLocks noChangeArrowheads="1"/>
              </p:cNvSpPr>
              <p:nvPr/>
            </p:nvSpPr>
            <p:spPr bwMode="auto">
              <a:xfrm>
                <a:off x="4776838" y="2081029"/>
                <a:ext cx="4104430" cy="831036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baseline="0" dirty="0" smtClean="0">
                    <a:solidFill>
                      <a:srgbClr val="FFFFFF"/>
                    </a:solidFill>
                    <a:latin typeface="Arial" charset="0"/>
                  </a:rPr>
                  <a:t>Roll </a:t>
                </a:r>
                <a:r>
                  <a:rPr lang="en-GB" baseline="0" dirty="0">
                    <a:solidFill>
                      <a:srgbClr val="FFFFFF"/>
                    </a:solidFill>
                    <a:latin typeface="Arial" charset="0"/>
                  </a:rPr>
                  <a:t>fingertip on </a:t>
                </a:r>
                <a:r>
                  <a:rPr lang="en-GB" baseline="0" dirty="0" smtClean="0">
                    <a:solidFill>
                      <a:srgbClr val="FFFFFF"/>
                    </a:solidFill>
                    <a:latin typeface="Arial" charset="0"/>
                  </a:rPr>
                  <a:t>area1 </a:t>
                </a:r>
                <a:r>
                  <a:rPr lang="en-GB" baseline="0" dirty="0">
                    <a:solidFill>
                      <a:srgbClr val="FFFFFF"/>
                    </a:solidFill>
                    <a:latin typeface="Arial" charset="0"/>
                  </a:rPr>
                  <a:t>of Plate 1</a:t>
                </a:r>
              </a:p>
            </p:txBody>
          </p:sp>
        </p:grp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899592" y="4509119"/>
            <a:ext cx="8358390" cy="1469777"/>
            <a:chOff x="1076935" y="5442139"/>
            <a:chExt cx="8281048" cy="1469795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1076935" y="5442139"/>
              <a:ext cx="1224150" cy="0"/>
            </a:xfrm>
            <a:prstGeom prst="straightConnector1">
              <a:avLst/>
            </a:prstGeom>
            <a:blipFill>
              <a:blip r:embed="rId3"/>
              <a:tile tx="0" ty="0" sx="100000" sy="100000" flip="none" algn="tl"/>
            </a:blip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chemeClr val="tx1">
                  <a:alpha val="75000"/>
                </a:schemeClr>
              </a:glow>
            </a:effectLst>
          </p:spPr>
        </p:cxn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4429995" y="6450263"/>
              <a:ext cx="4927988" cy="461671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aseline="0" dirty="0">
                  <a:solidFill>
                    <a:srgbClr val="FFFF00"/>
                  </a:solidFill>
                  <a:latin typeface="Arial" charset="0"/>
                  <a:cs typeface="ＭＳ Ｐゴシック" charset="-128"/>
                </a:rPr>
                <a:t>Repeat process </a:t>
              </a:r>
              <a:r>
                <a:rPr lang="en-GB" baseline="0" dirty="0" smtClean="0">
                  <a:solidFill>
                    <a:srgbClr val="FFFF00"/>
                  </a:solidFill>
                  <a:latin typeface="Arial" charset="0"/>
                  <a:cs typeface="ＭＳ Ｐゴシック" charset="-128"/>
                </a:rPr>
                <a:t>with 2 layers</a:t>
              </a:r>
              <a:endParaRPr lang="en-GB" baseline="0" dirty="0">
                <a:solidFill>
                  <a:srgbClr val="FFFF00"/>
                </a:solidFill>
                <a:latin typeface="Arial" charset="0"/>
                <a:cs typeface="ＭＳ Ｐゴシック" charset="-128"/>
              </a:endParaRPr>
            </a:p>
          </p:txBody>
        </p:sp>
      </p:grpSp>
      <p:sp>
        <p:nvSpPr>
          <p:cNvPr id="43" name="Oval 20"/>
          <p:cNvSpPr>
            <a:spLocks noChangeArrowheads="1"/>
          </p:cNvSpPr>
          <p:nvPr/>
        </p:nvSpPr>
        <p:spPr bwMode="auto">
          <a:xfrm rot="1100496">
            <a:off x="5954382" y="4481574"/>
            <a:ext cx="3810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4788024" y="2132857"/>
            <a:ext cx="4104456" cy="2016921"/>
            <a:chOff x="4776838" y="2920349"/>
            <a:chExt cx="4104485" cy="2016792"/>
          </a:xfrm>
        </p:grpSpPr>
        <p:sp>
          <p:nvSpPr>
            <p:cNvPr id="51213" name="Text Box 36"/>
            <p:cNvSpPr txBox="1">
              <a:spLocks noChangeArrowheads="1"/>
            </p:cNvSpPr>
            <p:nvPr/>
          </p:nvSpPr>
          <p:spPr bwMode="auto">
            <a:xfrm>
              <a:off x="4776838" y="2920349"/>
              <a:ext cx="4104485" cy="101559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aseline="0" dirty="0">
                  <a:solidFill>
                    <a:srgbClr val="FFFFFF"/>
                  </a:solidFill>
                  <a:latin typeface="Arial" charset="0"/>
                </a:rPr>
                <a:t>Wash </a:t>
              </a:r>
              <a:r>
                <a:rPr lang="en-GB" baseline="0" dirty="0" smtClean="0">
                  <a:solidFill>
                    <a:srgbClr val="FFFFFF"/>
                  </a:solidFill>
                  <a:latin typeface="Arial" charset="0"/>
                </a:rPr>
                <a:t>and dry finger</a:t>
              </a:r>
              <a:endParaRPr lang="en-GB" baseline="0" dirty="0">
                <a:solidFill>
                  <a:srgbClr val="FFFFFF"/>
                </a:solidFill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baseline="0" dirty="0">
                  <a:solidFill>
                    <a:srgbClr val="FFFFFF"/>
                  </a:solidFill>
                  <a:latin typeface="Arial" charset="0"/>
                </a:rPr>
                <a:t>Roll same fingertip on </a:t>
              </a:r>
              <a:r>
                <a:rPr lang="en-GB" baseline="0" dirty="0" smtClean="0">
                  <a:solidFill>
                    <a:srgbClr val="FFFFFF"/>
                  </a:solidFill>
                  <a:latin typeface="Arial" charset="0"/>
                </a:rPr>
                <a:t>area 2</a:t>
              </a:r>
              <a:endParaRPr lang="en-GB" baseline="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214" name="Oval 20"/>
            <p:cNvSpPr>
              <a:spLocks noChangeArrowheads="1"/>
            </p:cNvSpPr>
            <p:nvPr/>
          </p:nvSpPr>
          <p:spPr bwMode="auto">
            <a:xfrm rot="906936">
              <a:off x="6793964" y="4327541"/>
              <a:ext cx="381000" cy="609600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45" name="Oval 20"/>
          <p:cNvSpPr>
            <a:spLocks noChangeArrowheads="1"/>
          </p:cNvSpPr>
          <p:nvPr/>
        </p:nvSpPr>
        <p:spPr bwMode="auto">
          <a:xfrm rot="-916794">
            <a:off x="6733822" y="4476541"/>
            <a:ext cx="3810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1211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2"/>
          <p:cNvSpPr>
            <a:spLocks noChangeArrowheads="1"/>
          </p:cNvSpPr>
          <p:nvPr/>
        </p:nvSpPr>
        <p:spPr bwMode="auto">
          <a:xfrm>
            <a:off x="3563938" y="476250"/>
            <a:ext cx="57959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endParaRPr kumimoji="1" lang="en-GB" sz="3200" b="1" i="1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54277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3728" y="1196752"/>
            <a:ext cx="4924425" cy="472440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0"/>
          <p:cNvSpPr txBox="1">
            <a:spLocks noChangeArrowheads="1"/>
          </p:cNvSpPr>
          <p:nvPr/>
        </p:nvSpPr>
        <p:spPr bwMode="auto">
          <a:xfrm>
            <a:off x="467544" y="162880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sz="3600" baseline="0" dirty="0">
                <a:solidFill>
                  <a:srgbClr val="92D050"/>
                </a:solidFill>
                <a:latin typeface="Arial" charset="0"/>
                <a:cs typeface="ＭＳ Ｐゴシック" charset="-128"/>
              </a:rPr>
              <a:t>Seal </a:t>
            </a:r>
            <a:r>
              <a:rPr lang="en-GB" sz="3600" baseline="0" dirty="0" smtClean="0">
                <a:solidFill>
                  <a:srgbClr val="92D050"/>
                </a:solidFill>
                <a:latin typeface="Arial" charset="0"/>
                <a:cs typeface="ＭＳ Ｐゴシック" charset="-128"/>
              </a:rPr>
              <a:t>plates</a:t>
            </a:r>
            <a:endParaRPr lang="en-GB" sz="3600" baseline="0" dirty="0">
              <a:solidFill>
                <a:srgbClr val="92D050"/>
              </a:solidFill>
              <a:latin typeface="Arial" charset="0"/>
              <a:cs typeface="ＭＳ Ｐゴシック" charset="-128"/>
            </a:endParaRPr>
          </a:p>
          <a:p>
            <a:pPr marL="533400" indent="-53340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GB" sz="3600" baseline="0" dirty="0">
                <a:solidFill>
                  <a:srgbClr val="92D050"/>
                </a:solidFill>
                <a:latin typeface="Arial" charset="0"/>
                <a:cs typeface="ＭＳ Ｐゴシック" charset="-128"/>
              </a:rPr>
              <a:t>Incubate at room temperature</a:t>
            </a:r>
          </a:p>
        </p:txBody>
      </p:sp>
      <p:sp>
        <p:nvSpPr>
          <p:cNvPr id="3" name="Text Box 50"/>
          <p:cNvSpPr txBox="1">
            <a:spLocks noChangeArrowheads="1"/>
          </p:cNvSpPr>
          <p:nvPr/>
        </p:nvSpPr>
        <p:spPr bwMode="auto">
          <a:xfrm>
            <a:off x="1905000" y="3352800"/>
            <a:ext cx="3886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i="1" baseline="0" dirty="0" smtClean="0">
                <a:solidFill>
                  <a:srgbClr val="92D050"/>
                </a:solidFill>
                <a:latin typeface="Arial" charset="0"/>
              </a:rPr>
              <a:t>- </a:t>
            </a:r>
            <a:r>
              <a:rPr lang="en-GB" sz="3200" i="1" baseline="0" dirty="0">
                <a:solidFill>
                  <a:srgbClr val="92D050"/>
                </a:solidFill>
                <a:latin typeface="Arial" charset="0"/>
              </a:rPr>
              <a:t>small scale</a:t>
            </a:r>
          </a:p>
          <a:p>
            <a:pPr>
              <a:spcBef>
                <a:spcPct val="50000"/>
              </a:spcBef>
            </a:pPr>
            <a:r>
              <a:rPr lang="en-GB" sz="3200" i="1" baseline="0" dirty="0">
                <a:solidFill>
                  <a:srgbClr val="92D050"/>
                </a:solidFill>
                <a:latin typeface="Arial" charset="0"/>
              </a:rPr>
              <a:t> - containment</a:t>
            </a:r>
          </a:p>
          <a:p>
            <a:pPr>
              <a:spcBef>
                <a:spcPct val="50000"/>
              </a:spcBef>
            </a:pPr>
            <a:r>
              <a:rPr lang="en-GB" sz="3200" i="1" baseline="0" dirty="0">
                <a:solidFill>
                  <a:srgbClr val="92D050"/>
                </a:solidFill>
                <a:latin typeface="Arial" charset="0"/>
              </a:rPr>
              <a:t> - temperature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843808" y="404664"/>
            <a:ext cx="8208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>
              <a:spcBef>
                <a:spcPct val="50000"/>
              </a:spcBef>
            </a:pPr>
            <a:r>
              <a:rPr lang="en-GB" sz="4000" b="1" i="1" baseline="0" dirty="0" smtClean="0">
                <a:solidFill>
                  <a:srgbClr val="FFFFFF"/>
                </a:solidFill>
                <a:latin typeface="Arial" charset="0"/>
              </a:rPr>
              <a:t>Safety</a:t>
            </a:r>
            <a:endParaRPr lang="en-GB" sz="4000" b="1" i="1" baseline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3254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endParaRPr lang="en-GB" sz="6000" dirty="0" smtClean="0">
              <a:solidFill>
                <a:srgbClr val="33E5CA"/>
              </a:solidFill>
            </a:endParaRPr>
          </a:p>
          <a:p>
            <a:pPr>
              <a:buNone/>
            </a:pPr>
            <a:r>
              <a:rPr lang="en-GB" sz="6000" dirty="0" smtClean="0">
                <a:solidFill>
                  <a:srgbClr val="33E5CA"/>
                </a:solidFill>
              </a:rPr>
              <a:t>    Context, discussion......</a:t>
            </a:r>
          </a:p>
          <a:p>
            <a:pPr>
              <a:buNone/>
            </a:pPr>
            <a:r>
              <a:rPr lang="en-GB" sz="6000" dirty="0" smtClean="0">
                <a:solidFill>
                  <a:srgbClr val="33E5CA"/>
                </a:solidFill>
              </a:rPr>
              <a:t>    topical science</a:t>
            </a:r>
            <a:endParaRPr lang="en-GB" sz="6000" dirty="0">
              <a:solidFill>
                <a:srgbClr val="33E5CA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283968" y="476672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 dirty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 dirty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smtClean="0">
                <a:solidFill>
                  <a:srgbClr val="417641"/>
                </a:solidFill>
                <a:latin typeface="Arial" charset="0"/>
                <a:ea typeface="ＭＳ Ｐゴシック" charset="-128"/>
                <a:cs typeface="Arial" charset="0"/>
              </a:rPr>
              <a:t/>
            </a:r>
            <a:br>
              <a:rPr lang="en-US" i="1" smtClean="0">
                <a:solidFill>
                  <a:srgbClr val="417641"/>
                </a:solidFill>
                <a:latin typeface="Arial" charset="0"/>
                <a:ea typeface="ＭＳ Ｐゴシック" charset="-128"/>
                <a:cs typeface="Arial" charset="0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56323" name="Rectangle 1"/>
          <p:cNvSpPr>
            <a:spLocks noChangeArrowheads="1"/>
          </p:cNvSpPr>
          <p:nvPr/>
        </p:nvSpPr>
        <p:spPr bwMode="auto">
          <a:xfrm>
            <a:off x="0" y="2120900"/>
            <a:ext cx="87010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GB" sz="2800" i="1" baseline="0">
                <a:solidFill>
                  <a:srgbClr val="FFFFFF"/>
                </a:solidFill>
                <a:latin typeface="Arial" charset="0"/>
                <a:cs typeface="Arial" charset="0"/>
              </a:rPr>
              <a:t>I have contributed to investigations into the different types of micro-organisms and can explain how their growth can be controlled </a:t>
            </a:r>
            <a:r>
              <a:rPr lang="en-GB" sz="28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SCN 3-13b</a:t>
            </a:r>
          </a:p>
        </p:txBody>
      </p:sp>
      <p:sp>
        <p:nvSpPr>
          <p:cNvPr id="56324" name="TextBox 2"/>
          <p:cNvSpPr txBox="1">
            <a:spLocks noChangeArrowheads="1"/>
          </p:cNvSpPr>
          <p:nvPr/>
        </p:nvSpPr>
        <p:spPr bwMode="auto">
          <a:xfrm>
            <a:off x="0" y="1219200"/>
            <a:ext cx="54292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 eaLnBrk="0" hangingPunct="0">
              <a:spcBef>
                <a:spcPct val="50000"/>
              </a:spcBef>
            </a:pPr>
            <a:r>
              <a:rPr lang="en-GB" sz="3200" b="1" i="1" baseline="0">
                <a:solidFill>
                  <a:srgbClr val="FF6600"/>
                </a:solidFill>
                <a:latin typeface="Arial" charset="0"/>
              </a:rPr>
              <a:t>Curriculum for Excellence</a:t>
            </a:r>
          </a:p>
          <a:p>
            <a:pPr marL="577850" indent="-577850" eaLnBrk="0" hangingPunct="0">
              <a:spcBef>
                <a:spcPct val="50000"/>
              </a:spcBef>
            </a:pPr>
            <a:endParaRPr lang="en-US" sz="2800" b="1" i="1" baseline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 dirty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 dirty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56326" name="TextBox 3"/>
          <p:cNvSpPr txBox="1">
            <a:spLocks noChangeArrowheads="1"/>
          </p:cNvSpPr>
          <p:nvPr/>
        </p:nvSpPr>
        <p:spPr bwMode="auto">
          <a:xfrm>
            <a:off x="0" y="3810000"/>
            <a:ext cx="87868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8255000" algn="r"/>
              </a:tabLst>
            </a:pPr>
            <a:r>
              <a:rPr lang="en-GB" sz="2800" i="1" baseline="0">
                <a:solidFill>
                  <a:schemeClr val="bg1"/>
                </a:solidFill>
                <a:latin typeface="Arial" charset="0"/>
                <a:cs typeface="Arial" charset="0"/>
              </a:rPr>
              <a:t>Through research and discussion, I have contributed to evaluations of media items with regard to scientific content and ethical implications </a:t>
            </a:r>
            <a:r>
              <a:rPr lang="en-GB" sz="28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SCN 3-20b</a:t>
            </a:r>
            <a:endParaRPr lang="en-US" sz="2800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22-09-2009 16-18-1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900" y="0"/>
            <a:ext cx="490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98C57BD8-4D48-2045-BE94-0AB983E3CA0E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smtClean="0">
                <a:solidFill>
                  <a:srgbClr val="417641"/>
                </a:solidFill>
                <a:latin typeface="Arial" charset="0"/>
                <a:ea typeface="ＭＳ Ｐゴシック" charset="-128"/>
                <a:cs typeface="Arial" charset="0"/>
              </a:rPr>
              <a:t/>
            </a:r>
            <a:br>
              <a:rPr lang="en-US" i="1" smtClean="0">
                <a:solidFill>
                  <a:srgbClr val="417641"/>
                </a:solidFill>
                <a:latin typeface="Arial" charset="0"/>
                <a:ea typeface="ＭＳ Ｐゴシック" charset="-128"/>
                <a:cs typeface="Arial" charset="0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0" y="1219200"/>
            <a:ext cx="54292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 eaLnBrk="0" hangingPunct="0">
              <a:spcBef>
                <a:spcPct val="50000"/>
              </a:spcBef>
            </a:pPr>
            <a:r>
              <a:rPr lang="en-GB" sz="3200" b="1" i="1" baseline="0">
                <a:solidFill>
                  <a:srgbClr val="FF6600"/>
                </a:solidFill>
                <a:latin typeface="Arial" charset="0"/>
              </a:rPr>
              <a:t>Curriculum for Excellence</a:t>
            </a:r>
          </a:p>
          <a:p>
            <a:pPr marL="577850" indent="-577850" eaLnBrk="0" hangingPunct="0">
              <a:spcBef>
                <a:spcPct val="50000"/>
              </a:spcBef>
            </a:pPr>
            <a:endParaRPr lang="en-US" sz="2800" b="1" i="1" baseline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152400" y="2057400"/>
            <a:ext cx="864393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i="1" baseline="0">
                <a:solidFill>
                  <a:schemeClr val="bg1"/>
                </a:solidFill>
                <a:latin typeface="Arial" charset="0"/>
                <a:cs typeface="Arial" charset="0"/>
              </a:rPr>
              <a:t>I am learning to assess and manage risk, to protect myself and others, and to reduce the potential for harm when possible </a:t>
            </a:r>
            <a:r>
              <a:rPr lang="en-GB" sz="28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HWB 3-16a </a:t>
            </a:r>
          </a:p>
          <a:p>
            <a:endParaRPr lang="en-GB" sz="2800" i="1" baseline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en-GB" sz="2800" i="1" baseline="0">
                <a:solidFill>
                  <a:schemeClr val="bg1"/>
                </a:solidFill>
                <a:latin typeface="Arial" charset="0"/>
                <a:cs typeface="Arial" charset="0"/>
              </a:rPr>
              <a:t>I can apply food safety principles when buying, storing, preparing, cooking and consuming food </a:t>
            </a:r>
          </a:p>
          <a:p>
            <a:r>
              <a:rPr lang="en-GB" sz="28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HWB 3-33a </a:t>
            </a:r>
          </a:p>
          <a:p>
            <a:endParaRPr lang="en-GB" sz="2800" i="1" baseline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smtClean="0">
                <a:solidFill>
                  <a:srgbClr val="417641"/>
                </a:solidFill>
                <a:latin typeface="Arial" charset="0"/>
                <a:ea typeface="ＭＳ Ｐゴシック" charset="-128"/>
                <a:cs typeface="Arial" charset="0"/>
              </a:rPr>
              <a:t/>
            </a:r>
            <a:br>
              <a:rPr lang="en-US" i="1" smtClean="0">
                <a:solidFill>
                  <a:srgbClr val="417641"/>
                </a:solidFill>
                <a:latin typeface="Arial" charset="0"/>
                <a:ea typeface="ＭＳ Ｐゴシック" charset="-128"/>
                <a:cs typeface="Arial" charset="0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0" y="1219200"/>
            <a:ext cx="54292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 eaLnBrk="0" hangingPunct="0">
              <a:spcBef>
                <a:spcPct val="50000"/>
              </a:spcBef>
            </a:pPr>
            <a:r>
              <a:rPr lang="en-GB" sz="3200" b="1" i="1" baseline="0">
                <a:solidFill>
                  <a:srgbClr val="FF6600"/>
                </a:solidFill>
                <a:latin typeface="Arial" charset="0"/>
              </a:rPr>
              <a:t>Curriculum for Excellence</a:t>
            </a:r>
          </a:p>
          <a:p>
            <a:pPr marL="577850" indent="-577850" eaLnBrk="0" hangingPunct="0">
              <a:spcBef>
                <a:spcPct val="50000"/>
              </a:spcBef>
            </a:pPr>
            <a:endParaRPr lang="en-US" sz="2800" b="1" i="1" baseline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4441825" y="304800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214313" y="1676400"/>
            <a:ext cx="82867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2800" baseline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en-GB" sz="28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Learning in the sciences will enable me to:</a:t>
            </a:r>
          </a:p>
          <a:p>
            <a:endParaRPr lang="en-GB" sz="28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GB" sz="2800" i="1" baseline="0">
                <a:solidFill>
                  <a:schemeClr val="bg1"/>
                </a:solidFill>
                <a:latin typeface="Arial" charset="0"/>
                <a:cs typeface="Arial" charset="0"/>
              </a:rPr>
              <a:t>Develop the skills of scientific enquiry and investigation using practical techniques</a:t>
            </a:r>
          </a:p>
          <a:p>
            <a:pPr>
              <a:buFont typeface="Arial" charset="0"/>
              <a:buChar char="•"/>
            </a:pPr>
            <a:endParaRPr lang="en-GB" sz="2800" i="1" baseline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GB" sz="2800" i="1" baseline="0">
                <a:solidFill>
                  <a:schemeClr val="bg1"/>
                </a:solidFill>
                <a:latin typeface="Arial" charset="0"/>
                <a:cs typeface="Arial" charset="0"/>
              </a:rPr>
              <a:t>Apply safety measures and take necessary actions to control risk and hazards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85074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7850" indent="-577850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 dirty="0" smtClean="0">
                <a:solidFill>
                  <a:srgbClr val="FFFFFF"/>
                </a:solidFill>
                <a:latin typeface="Arial" charset="0"/>
              </a:rPr>
              <a:t>What message(s) might your pupils take from the poster?  How might they respond to :</a:t>
            </a:r>
          </a:p>
          <a:p>
            <a:pPr marL="577850" indent="-577850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3200" baseline="0" dirty="0" smtClean="0">
                <a:solidFill>
                  <a:srgbClr val="FFFFFF"/>
                </a:solidFill>
                <a:latin typeface="Arial" charset="0"/>
              </a:rPr>
              <a:t>What are ‘germs’?</a:t>
            </a:r>
            <a:endParaRPr lang="en-GB" sz="3200" baseline="0" dirty="0">
              <a:solidFill>
                <a:srgbClr val="FFFFFF"/>
              </a:solidFill>
              <a:latin typeface="Arial" charset="0"/>
            </a:endParaRPr>
          </a:p>
          <a:p>
            <a:pPr marL="577850" indent="-577850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 dirty="0" smtClean="0">
                <a:solidFill>
                  <a:srgbClr val="FFFFFF"/>
                </a:solidFill>
                <a:latin typeface="Arial" charset="0"/>
              </a:rPr>
              <a:t>Where do you find ‘germs’?</a:t>
            </a:r>
            <a:endParaRPr lang="en-GB" sz="3200" baseline="0" dirty="0">
              <a:solidFill>
                <a:srgbClr val="FFFFFF"/>
              </a:solidFill>
              <a:latin typeface="Arial" charset="0"/>
            </a:endParaRPr>
          </a:p>
          <a:p>
            <a:pPr marL="577850" indent="-577850">
              <a:spcBef>
                <a:spcPct val="50000"/>
              </a:spcBef>
              <a:buFont typeface="Arial" charset="0"/>
              <a:buChar char="•"/>
            </a:pPr>
            <a:r>
              <a:rPr lang="en-GB" sz="3200" baseline="0" dirty="0">
                <a:solidFill>
                  <a:srgbClr val="FFFFFF"/>
                </a:solidFill>
                <a:latin typeface="Arial" charset="0"/>
              </a:rPr>
              <a:t>How do you know that ‘germs’ are there?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4441825" y="500063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23556" name="Picture 2" descr="ScotlandLogo"/>
          <p:cNvPicPr>
            <a:picLocks noChangeAspect="1" noChangeArrowheads="1"/>
          </p:cNvPicPr>
          <p:nvPr/>
        </p:nvPicPr>
        <p:blipFill>
          <a:blip r:embed="rId3"/>
          <a:srcRect l="14285" t="13264" r="14285" b="11223"/>
          <a:stretch>
            <a:fillRect/>
          </a:stretch>
        </p:blipFill>
        <p:spPr bwMode="auto">
          <a:xfrm>
            <a:off x="357188" y="214313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Picture 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2992" y="0"/>
            <a:ext cx="56479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ScotlandLogo"/>
          <p:cNvPicPr>
            <a:picLocks noChangeAspect="1" noChangeArrowheads="1"/>
          </p:cNvPicPr>
          <p:nvPr/>
        </p:nvPicPr>
        <p:blipFill>
          <a:blip r:embed="rId3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ure 1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9144000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ScotlandLogo"/>
          <p:cNvPicPr>
            <a:picLocks noChangeAspect="1" noChangeArrowheads="1"/>
          </p:cNvPicPr>
          <p:nvPr/>
        </p:nvPicPr>
        <p:blipFill>
          <a:blip r:embed="rId3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icture 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6525" y="76200"/>
            <a:ext cx="44862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ScotlandLogo"/>
          <p:cNvPicPr>
            <a:picLocks noChangeAspect="1" noChangeArrowheads="1"/>
          </p:cNvPicPr>
          <p:nvPr/>
        </p:nvPicPr>
        <p:blipFill>
          <a:blip r:embed="rId3"/>
          <a:srcRect l="14285" t="13264" r="14285" b="11223"/>
          <a:stretch>
            <a:fillRect/>
          </a:stretch>
        </p:blipFill>
        <p:spPr bwMode="auto">
          <a:xfrm>
            <a:off x="71438" y="71438"/>
            <a:ext cx="9286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04800" y="1643063"/>
            <a:ext cx="850741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7850" indent="-577850">
              <a:spcBef>
                <a:spcPct val="50000"/>
              </a:spcBef>
            </a:pPr>
            <a:r>
              <a:rPr lang="en-GB" sz="4000" b="1" i="1" baseline="0" dirty="0" smtClean="0">
                <a:solidFill>
                  <a:srgbClr val="FFFFFF"/>
                </a:solidFill>
                <a:latin typeface="Arial" charset="0"/>
              </a:rPr>
              <a:t>Purpose of  discussion </a:t>
            </a:r>
            <a:r>
              <a:rPr lang="en-GB" sz="4000" b="1" i="1" baseline="0" dirty="0">
                <a:solidFill>
                  <a:srgbClr val="FFFFFF"/>
                </a:solidFill>
                <a:latin typeface="Arial" charset="0"/>
              </a:rPr>
              <a:t>activity:</a:t>
            </a:r>
          </a:p>
          <a:p>
            <a:pPr marL="577850" indent="-577850">
              <a:spcBef>
                <a:spcPct val="50000"/>
              </a:spcBef>
              <a:buFont typeface="Arial" charset="0"/>
              <a:buChar char="•"/>
            </a:pPr>
            <a:r>
              <a:rPr lang="en-GB" sz="4000" baseline="0" dirty="0">
                <a:solidFill>
                  <a:srgbClr val="FFFFFF"/>
                </a:solidFill>
                <a:latin typeface="Arial" charset="0"/>
              </a:rPr>
              <a:t>Identify misconceptions</a:t>
            </a:r>
          </a:p>
          <a:p>
            <a:pPr marL="577850" indent="-577850">
              <a:spcBef>
                <a:spcPct val="50000"/>
              </a:spcBef>
              <a:buFont typeface="Arial" charset="0"/>
              <a:buChar char="•"/>
            </a:pPr>
            <a:r>
              <a:rPr lang="en-GB" sz="4000" baseline="0" dirty="0">
                <a:solidFill>
                  <a:srgbClr val="FFFFFF"/>
                </a:solidFill>
                <a:latin typeface="Arial" charset="0"/>
              </a:rPr>
              <a:t>Scientific language</a:t>
            </a:r>
          </a:p>
          <a:p>
            <a:pPr marL="577850" indent="-577850">
              <a:spcBef>
                <a:spcPct val="50000"/>
              </a:spcBef>
              <a:buFont typeface="Arial" charset="0"/>
              <a:buChar char="•"/>
            </a:pPr>
            <a:r>
              <a:rPr lang="en-GB" sz="4000" baseline="0" dirty="0">
                <a:solidFill>
                  <a:srgbClr val="FFFFFF"/>
                </a:solidFill>
                <a:latin typeface="Arial" charset="0"/>
              </a:rPr>
              <a:t>Formative </a:t>
            </a:r>
            <a:r>
              <a:rPr lang="en-GB" sz="4000" baseline="0" dirty="0" smtClean="0">
                <a:solidFill>
                  <a:srgbClr val="FFFFFF"/>
                </a:solidFill>
                <a:latin typeface="Arial" charset="0"/>
              </a:rPr>
              <a:t>assessment (prior learning)</a:t>
            </a:r>
            <a:endParaRPr lang="en-GB" sz="4000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4441825" y="500063"/>
            <a:ext cx="430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4000" b="1" i="1" baseline="0">
                <a:solidFill>
                  <a:srgbClr val="33E5CA"/>
                </a:solidFill>
                <a:latin typeface="Arial" charset="0"/>
                <a:cs typeface="Arial" charset="0"/>
              </a:rPr>
              <a:t>Beat those bugs</a:t>
            </a:r>
            <a:endParaRPr lang="en-US" sz="4000" b="1" i="1" baseline="0">
              <a:solidFill>
                <a:srgbClr val="33E5CA"/>
              </a:solidFill>
              <a:latin typeface="Arial" charset="0"/>
              <a:cs typeface="Arial" charset="0"/>
            </a:endParaRPr>
          </a:p>
        </p:txBody>
      </p:sp>
      <p:pic>
        <p:nvPicPr>
          <p:cNvPr id="24580" name="Picture 2" descr="ScotlandLogo"/>
          <p:cNvPicPr>
            <a:picLocks noChangeAspect="1" noChangeArrowheads="1"/>
          </p:cNvPicPr>
          <p:nvPr/>
        </p:nvPicPr>
        <p:blipFill>
          <a:blip r:embed="rId2"/>
          <a:srcRect l="14285" t="13264" r="14285" b="11223"/>
          <a:stretch>
            <a:fillRect/>
          </a:stretch>
        </p:blipFill>
        <p:spPr bwMode="auto">
          <a:xfrm>
            <a:off x="142875" y="142875"/>
            <a:ext cx="92868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7BD8-4D48-2045-BE94-0AB983E3CA0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gnette_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LandscapeBlank</Template>
  <TotalTime>5179</TotalTime>
  <Words>880</Words>
  <Application>Microsoft Office PowerPoint</Application>
  <PresentationFormat>On-screen Show (4:3)</PresentationFormat>
  <Paragraphs>279</Paragraphs>
  <Slides>41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Vignette_L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How do you control microorganisms? (1)</vt:lpstr>
      <vt:lpstr>Slide 24</vt:lpstr>
      <vt:lpstr>Slide 25</vt:lpstr>
      <vt:lpstr>Slide 26</vt:lpstr>
      <vt:lpstr>Slide 27</vt:lpstr>
      <vt:lpstr>How do you control microorganisms (2)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 </vt:lpstr>
      <vt:lpstr> </vt:lpstr>
      <vt:lpstr> </vt:lpstr>
    </vt:vector>
  </TitlesOfParts>
  <Company>1st Impression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Hutton</dc:creator>
  <cp:lastModifiedBy>esob</cp:lastModifiedBy>
  <cp:revision>342</cp:revision>
  <dcterms:created xsi:type="dcterms:W3CDTF">2010-12-03T08:50:25Z</dcterms:created>
  <dcterms:modified xsi:type="dcterms:W3CDTF">2016-01-20T15:43:34Z</dcterms:modified>
</cp:coreProperties>
</file>